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63" r:id="rId3"/>
    <p:sldId id="259" r:id="rId4"/>
    <p:sldId id="260" r:id="rId5"/>
    <p:sldId id="264" r:id="rId6"/>
    <p:sldId id="275" r:id="rId7"/>
    <p:sldId id="261" r:id="rId8"/>
    <p:sldId id="274" r:id="rId9"/>
    <p:sldId id="262" r:id="rId10"/>
    <p:sldId id="269" r:id="rId11"/>
    <p:sldId id="266" r:id="rId12"/>
    <p:sldId id="272" r:id="rId13"/>
    <p:sldId id="271" r:id="rId14"/>
    <p:sldId id="299" r:id="rId15"/>
    <p:sldId id="270" r:id="rId16"/>
    <p:sldId id="273" r:id="rId17"/>
    <p:sldId id="267" r:id="rId18"/>
    <p:sldId id="268" r:id="rId19"/>
    <p:sldId id="300" r:id="rId20"/>
    <p:sldId id="301" r:id="rId21"/>
    <p:sldId id="302" r:id="rId22"/>
    <p:sldId id="306" r:id="rId23"/>
    <p:sldId id="303" r:id="rId24"/>
    <p:sldId id="309" r:id="rId25"/>
    <p:sldId id="307" r:id="rId26"/>
    <p:sldId id="308" r:id="rId27"/>
    <p:sldId id="310" r:id="rId28"/>
    <p:sldId id="311" r:id="rId29"/>
    <p:sldId id="305" r:id="rId30"/>
    <p:sldId id="312" r:id="rId31"/>
    <p:sldId id="277" r:id="rId32"/>
    <p:sldId id="279" r:id="rId33"/>
    <p:sldId id="280" r:id="rId34"/>
    <p:sldId id="281" r:id="rId35"/>
    <p:sldId id="283" r:id="rId36"/>
    <p:sldId id="282" r:id="rId37"/>
    <p:sldId id="284" r:id="rId38"/>
    <p:sldId id="265" r:id="rId39"/>
    <p:sldId id="276" r:id="rId40"/>
    <p:sldId id="278" r:id="rId41"/>
    <p:sldId id="288" r:id="rId42"/>
    <p:sldId id="289" r:id="rId43"/>
    <p:sldId id="290" r:id="rId44"/>
    <p:sldId id="296" r:id="rId45"/>
    <p:sldId id="297" r:id="rId46"/>
    <p:sldId id="298" r:id="rId47"/>
    <p:sldId id="285" r:id="rId48"/>
    <p:sldId id="286" r:id="rId49"/>
    <p:sldId id="287" r:id="rId50"/>
    <p:sldId id="294" r:id="rId51"/>
    <p:sldId id="291" r:id="rId52"/>
    <p:sldId id="292" r:id="rId53"/>
    <p:sldId id="295" r:id="rId54"/>
    <p:sldId id="29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D7D55-CE48-4790-80BA-429C1BD6F9E6}" type="datetimeFigureOut">
              <a:rPr lang="en-US" smtClean="0"/>
              <a:pPr/>
              <a:t>3/6/2021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56FC1-5154-4473-96E9-699266C4328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54F9F-3C17-4C62-81C6-5602EB0ADB8B}" type="slidenum">
              <a:rPr lang="en-GB"/>
              <a:pPr/>
              <a:t>5</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GB"/>
              <a:t>Ventricular system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EAFA7-CF03-467C-989D-470A390CFE66}" type="slidenum">
              <a:rPr lang="en-US" altLang="zh-CN"/>
              <a:pPr/>
              <a:t>10</a:t>
            </a:fld>
            <a:endParaRPr lang="en-US" altLang="zh-CN"/>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DA581-FDB1-4492-B5F1-E8E35F443873}" type="slidenum">
              <a:rPr lang="en-US" altLang="zh-CN"/>
              <a:pPr/>
              <a:t>11</a:t>
            </a:fld>
            <a:endParaRPr lang="en-US" altLang="zh-CN"/>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70EE5-65DD-49F4-AE30-14C5B66262AF}" type="slidenum">
              <a:rPr lang="en-US" altLang="zh-CN"/>
              <a:pPr/>
              <a:t>13</a:t>
            </a:fld>
            <a:endParaRPr lang="en-US" altLang="zh-CN"/>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4C490-4641-4205-B983-0B86F3DBF252}" type="slidenum">
              <a:rPr lang="en-US" altLang="zh-CN"/>
              <a:pPr/>
              <a:t>17</a:t>
            </a:fld>
            <a:endParaRPr lang="en-US" altLang="zh-CN"/>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05875-0723-4D01-ABC1-86F0F6FDD07F}" type="slidenum">
              <a:rPr lang="en-US" altLang="zh-CN"/>
              <a:pPr/>
              <a:t>18</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A0855E-2470-43F0-999E-6E0A09470433}" type="datetimeFigureOut">
              <a:rPr lang="en-US" smtClean="0"/>
              <a:pPr/>
              <a:t>3/6/2021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0855E-2470-43F0-999E-6E0A09470433}" type="datetimeFigureOut">
              <a:rPr lang="en-US" smtClean="0"/>
              <a:pPr/>
              <a:t>3/6/2021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0855E-2470-43F0-999E-6E0A09470433}" type="datetimeFigureOut">
              <a:rPr lang="en-US" smtClean="0"/>
              <a:pPr/>
              <a:t>3/6/2021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141CF37-6D19-432C-AC1E-37A6FC92A88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655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0" y="6400800"/>
            <a:ext cx="1905000" cy="457200"/>
          </a:xfrm>
        </p:spPr>
        <p:txBody>
          <a:bodyPr/>
          <a:lstStyle>
            <a:lvl1pPr>
              <a:defRPr/>
            </a:lvl1pPr>
          </a:lstStyle>
          <a:p>
            <a:r>
              <a:rPr lang="zh-CN" altLang="zh-CN"/>
              <a:t>2005-5-17</a:t>
            </a:r>
          </a:p>
        </p:txBody>
      </p:sp>
      <p:sp>
        <p:nvSpPr>
          <p:cNvPr id="4" name="Footer Placeholder 3"/>
          <p:cNvSpPr>
            <a:spLocks noGrp="1"/>
          </p:cNvSpPr>
          <p:nvPr>
            <p:ph type="ftr" sz="quarter" idx="11"/>
          </p:nvPr>
        </p:nvSpPr>
        <p:spPr>
          <a:xfrm>
            <a:off x="2133600" y="6400800"/>
            <a:ext cx="4648200" cy="457200"/>
          </a:xfrm>
        </p:spPr>
        <p:txBody>
          <a:bodyPr/>
          <a:lstStyle>
            <a:lvl1pPr>
              <a:defRPr/>
            </a:lvl1pPr>
          </a:lstStyle>
          <a:p>
            <a:r>
              <a:rPr lang="en-US" altLang="zh-CN"/>
              <a:t>Medicine School of Shandong University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69E92DF4-561D-413B-BAC6-0E9B6B34E485}"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zh-CN"/>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542F84C-DFFC-44A4-BA55-081E2481F0A2}"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A0855E-2470-43F0-999E-6E0A09470433}" type="datetimeFigureOut">
              <a:rPr lang="en-US" smtClean="0"/>
              <a:pPr/>
              <a:t>3/6/2021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855E-2470-43F0-999E-6E0A09470433}" type="datetimeFigureOut">
              <a:rPr lang="en-US" smtClean="0"/>
              <a:pPr/>
              <a:t>3/6/2021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A0855E-2470-43F0-999E-6E0A09470433}" type="datetimeFigureOut">
              <a:rPr lang="en-US" smtClean="0"/>
              <a:pPr/>
              <a:t>3/6/2021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A0855E-2470-43F0-999E-6E0A09470433}" type="datetimeFigureOut">
              <a:rPr lang="en-US" smtClean="0"/>
              <a:pPr/>
              <a:t>3/6/2021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A0855E-2470-43F0-999E-6E0A09470433}" type="datetimeFigureOut">
              <a:rPr lang="en-US" smtClean="0"/>
              <a:pPr/>
              <a:t>3/6/2021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0855E-2470-43F0-999E-6E0A09470433}" type="datetimeFigureOut">
              <a:rPr lang="en-US" smtClean="0"/>
              <a:pPr/>
              <a:t>3/6/2021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A0855E-2470-43F0-999E-6E0A09470433}" type="datetimeFigureOut">
              <a:rPr lang="en-US" smtClean="0"/>
              <a:pPr/>
              <a:t>3/6/2021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A0855E-2470-43F0-999E-6E0A09470433}" type="datetimeFigureOut">
              <a:rPr lang="en-US" smtClean="0"/>
              <a:pPr/>
              <a:t>3/6/2021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113FF4-443D-499C-B146-6FC41895850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0855E-2470-43F0-999E-6E0A09470433}" type="datetimeFigureOut">
              <a:rPr lang="en-US" smtClean="0"/>
              <a:pPr/>
              <a:t>3/6/2021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13FF4-443D-499C-B146-6FC41895850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Cerebrospinal_fluid"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en.wikipedia.org/wiki/Ependymal_cel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Cerebrospinal_fluid" TargetMode="External"/><Relationship Id="rId2" Type="http://schemas.openxmlformats.org/officeDocument/2006/relationships/hyperlink" Target="http://en.wikipedia.org/wiki/Human_cranium"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upload.wikimedia.org/wikipedia/commons/9/9f/Gray566.png" TargetMode="External"/><Relationship Id="rId4" Type="http://schemas.openxmlformats.org/officeDocument/2006/relationships/hyperlink" Target="http://en.wikipedia.org/wiki/Dural_venous_sinus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2667000"/>
            <a:ext cx="7772400" cy="1470025"/>
          </a:xfrm>
        </p:spPr>
        <p:txBody>
          <a:bodyPr/>
          <a:lstStyle/>
          <a:p>
            <a:r>
              <a:rPr lang="en-US"/>
              <a:t>Ventricles of the Brain</a:t>
            </a:r>
          </a:p>
        </p:txBody>
      </p:sp>
      <p:sp>
        <p:nvSpPr>
          <p:cNvPr id="2" name="TextBox 1">
            <a:extLst>
              <a:ext uri="{FF2B5EF4-FFF2-40B4-BE49-F238E27FC236}">
                <a16:creationId xmlns:a16="http://schemas.microsoft.com/office/drawing/2014/main" id="{66E870D2-C014-439A-B471-B1D7B64621D2}"/>
              </a:ext>
            </a:extLst>
          </p:cNvPr>
          <p:cNvSpPr txBox="1"/>
          <p:nvPr/>
        </p:nvSpPr>
        <p:spPr>
          <a:xfrm>
            <a:off x="6012160" y="5085184"/>
            <a:ext cx="2304256" cy="923330"/>
          </a:xfrm>
          <a:prstGeom prst="rect">
            <a:avLst/>
          </a:prstGeom>
          <a:noFill/>
        </p:spPr>
        <p:txBody>
          <a:bodyPr wrap="square" rtlCol="0">
            <a:spAutoFit/>
          </a:bodyPr>
          <a:lstStyle/>
          <a:p>
            <a:r>
              <a:rPr lang="en-US" dirty="0"/>
              <a:t>DR.T.AJAYAN</a:t>
            </a:r>
          </a:p>
          <a:p>
            <a:r>
              <a:rPr lang="en-US" dirty="0"/>
              <a:t>PROF. &amp; H.O.D.</a:t>
            </a:r>
          </a:p>
          <a:p>
            <a:r>
              <a:rPr lang="en-US" dirty="0"/>
              <a:t>PM</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altLang="zh-CN" dirty="0">
                <a:ea typeface="宋体" pitchFamily="2" charset="-122"/>
              </a:rPr>
              <a:t>CEREBROSPINAL FLUID</a:t>
            </a:r>
          </a:p>
        </p:txBody>
      </p:sp>
      <p:sp>
        <p:nvSpPr>
          <p:cNvPr id="2051" name="Rectangle 3"/>
          <p:cNvSpPr>
            <a:spLocks noGrp="1" noChangeArrowheads="1"/>
          </p:cNvSpPr>
          <p:nvPr>
            <p:ph type="subTitle" idx="1"/>
          </p:nvPr>
        </p:nvSpPr>
        <p:spPr/>
        <p:txBody>
          <a:bodyPr/>
          <a:lstStyle/>
          <a:p>
            <a:pPr algn="ctr">
              <a:lnSpc>
                <a:spcPct val="80000"/>
              </a:lnSpc>
            </a:pPr>
            <a:endParaRPr lang="en-US" altLang="zh-CN" sz="2800" dirty="0">
              <a:ea typeface="宋体"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zh-CN" altLang="zh-CN"/>
              <a:t>2005-5-17</a:t>
            </a:r>
          </a:p>
        </p:txBody>
      </p:sp>
      <p:sp>
        <p:nvSpPr>
          <p:cNvPr id="5" name="Footer Placeholder 4"/>
          <p:cNvSpPr>
            <a:spLocks noGrp="1"/>
          </p:cNvSpPr>
          <p:nvPr>
            <p:ph type="ftr" sz="quarter" idx="11"/>
          </p:nvPr>
        </p:nvSpPr>
        <p:spPr/>
        <p:txBody>
          <a:bodyPr/>
          <a:lstStyle/>
          <a:p>
            <a:r>
              <a:rPr lang="en-US" altLang="zh-CN"/>
              <a:t>Medicine School of Shandong University</a:t>
            </a:r>
          </a:p>
        </p:txBody>
      </p:sp>
      <p:sp>
        <p:nvSpPr>
          <p:cNvPr id="17410" name="Rectangle 2"/>
          <p:cNvSpPr>
            <a:spLocks noGrp="1" noChangeArrowheads="1"/>
          </p:cNvSpPr>
          <p:nvPr>
            <p:ph type="title"/>
          </p:nvPr>
        </p:nvSpPr>
        <p:spPr/>
        <p:txBody>
          <a:bodyPr>
            <a:normAutofit fontScale="90000"/>
          </a:bodyPr>
          <a:lstStyle/>
          <a:p>
            <a:br>
              <a:rPr lang="en-US" altLang="zh-CN" sz="4000" dirty="0">
                <a:ea typeface="宋体" pitchFamily="2" charset="-122"/>
              </a:rPr>
            </a:br>
            <a:endParaRPr lang="en-US" altLang="zh-CN" sz="4000" dirty="0">
              <a:ea typeface="宋体" pitchFamily="2" charset="-122"/>
            </a:endParaRPr>
          </a:p>
        </p:txBody>
      </p:sp>
      <p:sp>
        <p:nvSpPr>
          <p:cNvPr id="17411" name="Rectangle 3"/>
          <p:cNvSpPr>
            <a:spLocks noGrp="1" noChangeArrowheads="1"/>
          </p:cNvSpPr>
          <p:nvPr>
            <p:ph type="body" idx="1"/>
          </p:nvPr>
        </p:nvSpPr>
        <p:spPr/>
        <p:txBody>
          <a:bodyPr/>
          <a:lstStyle/>
          <a:p>
            <a:pPr>
              <a:lnSpc>
                <a:spcPct val="90000"/>
              </a:lnSpc>
            </a:pPr>
            <a:r>
              <a:rPr lang="en-US" altLang="zh-CN">
                <a:ea typeface="宋体" pitchFamily="2" charset="-122"/>
              </a:rPr>
              <a:t>Cerebrospinal fluid (CSF) is mostly derived through the choroid plexuses.</a:t>
            </a:r>
          </a:p>
          <a:p>
            <a:pPr>
              <a:lnSpc>
                <a:spcPct val="90000"/>
              </a:lnSpc>
            </a:pPr>
            <a:r>
              <a:rPr lang="en-US" altLang="zh-CN">
                <a:ea typeface="宋体" pitchFamily="2" charset="-122"/>
              </a:rPr>
              <a:t>500mL/day approximately</a:t>
            </a:r>
          </a:p>
          <a:p>
            <a:pPr>
              <a:lnSpc>
                <a:spcPct val="90000"/>
              </a:lnSpc>
            </a:pPr>
            <a:r>
              <a:rPr lang="en-US" altLang="zh-CN">
                <a:ea typeface="宋体" pitchFamily="2" charset="-122"/>
              </a:rPr>
              <a:t>CSF protects the brain and spinal cord, and collects waste, circulates nutrients, cushions and lubricates the central nervous system (CNS).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itchFamily="34" charset="0"/>
                <a:ea typeface="Times New Roman" pitchFamily="18" charset="0"/>
                <a:cs typeface="Arial" pitchFamily="34" charset="0"/>
              </a:rPr>
              <a:t>The choroid plexus</a:t>
            </a:r>
            <a:endParaRPr lang="en-GB" dirty="0"/>
          </a:p>
        </p:txBody>
      </p:sp>
      <p:pic>
        <p:nvPicPr>
          <p:cNvPr id="4" name="Picture 2" descr="E:\Chroid%20plexus.jpg"/>
          <p:cNvPicPr>
            <a:picLocks noGrp="1" noChangeAspect="1" noChangeArrowheads="1"/>
          </p:cNvPicPr>
          <p:nvPr>
            <p:ph idx="1"/>
          </p:nvPr>
        </p:nvPicPr>
        <p:blipFill>
          <a:blip r:embed="rId2"/>
          <a:srcRect/>
          <a:stretch>
            <a:fillRect/>
          </a:stretch>
        </p:blipFill>
        <p:spPr bwMode="auto">
          <a:xfrm>
            <a:off x="5000628" y="1857364"/>
            <a:ext cx="3771900" cy="2959100"/>
          </a:xfrm>
          <a:prstGeom prst="rect">
            <a:avLst/>
          </a:prstGeom>
          <a:noFill/>
        </p:spPr>
      </p:pic>
      <p:sp>
        <p:nvSpPr>
          <p:cNvPr id="2049" name="Rectangle 1"/>
          <p:cNvSpPr>
            <a:spLocks noChangeArrowheads="1"/>
          </p:cNvSpPr>
          <p:nvPr/>
        </p:nvSpPr>
        <p:spPr bwMode="auto">
          <a:xfrm>
            <a:off x="0" y="1928802"/>
            <a:ext cx="471490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strike="noStrike" cap="none" normalizeH="0" baseline="0" dirty="0">
                <a:ln>
                  <a:noFill/>
                </a:ln>
                <a:solidFill>
                  <a:schemeClr val="tx1"/>
                </a:solidFill>
                <a:effectLst/>
                <a:latin typeface="Arial" pitchFamily="34" charset="0"/>
                <a:ea typeface="Times New Roman" pitchFamily="18" charset="0"/>
                <a:cs typeface="Arial" pitchFamily="34" charset="0"/>
              </a:rPr>
              <a:t>The choroid plexus is a structure in the ventricles of the brain where </a:t>
            </a:r>
            <a:r>
              <a:rPr kumimoji="0" lang="en-GB" sz="2400" b="1" i="0" strike="noStrike" cap="none" normalizeH="0" baseline="0" dirty="0">
                <a:ln>
                  <a:noFill/>
                </a:ln>
                <a:solidFill>
                  <a:schemeClr val="tx1"/>
                </a:solidFill>
                <a:effectLst/>
                <a:latin typeface="Arial" pitchFamily="34" charset="0"/>
                <a:ea typeface="Times New Roman" pitchFamily="18" charset="0"/>
                <a:cs typeface="Arial" pitchFamily="34" charset="0"/>
                <a:hlinkClick r:id="rId3" tooltip="Cerebrospinal fluid"/>
              </a:rPr>
              <a:t>cerebrospinal fluid</a:t>
            </a:r>
            <a:r>
              <a:rPr kumimoji="0" lang="en-GB" sz="2400" b="1" i="0" strike="noStrike" cap="none" normalizeH="0" baseline="0" dirty="0">
                <a:ln>
                  <a:noFill/>
                </a:ln>
                <a:solidFill>
                  <a:schemeClr val="tx1"/>
                </a:solidFill>
                <a:effectLst/>
                <a:latin typeface="Arial" pitchFamily="34" charset="0"/>
                <a:ea typeface="Times New Roman" pitchFamily="18" charset="0"/>
                <a:cs typeface="Arial" pitchFamily="34" charset="0"/>
              </a:rPr>
              <a:t> (CSF) is produced. The choroid plexus consists of modified </a:t>
            </a:r>
            <a:r>
              <a:rPr kumimoji="0" lang="en-GB" sz="2400" b="1" i="0" strike="noStrike" cap="none" normalizeH="0" baseline="0" dirty="0" err="1">
                <a:ln>
                  <a:noFill/>
                </a:ln>
                <a:solidFill>
                  <a:schemeClr val="tx1"/>
                </a:solidFill>
                <a:effectLst/>
                <a:latin typeface="Arial" pitchFamily="34" charset="0"/>
                <a:ea typeface="Times New Roman" pitchFamily="18" charset="0"/>
                <a:cs typeface="Arial" pitchFamily="34" charset="0"/>
                <a:hlinkClick r:id="rId4" tooltip="Ependymal cells"/>
              </a:rPr>
              <a:t>ependymal</a:t>
            </a:r>
            <a:r>
              <a:rPr kumimoji="0" lang="en-GB" sz="2400" b="1" i="0" strike="noStrike" cap="none" normalizeH="0" baseline="0" dirty="0">
                <a:ln>
                  <a:noFill/>
                </a:ln>
                <a:solidFill>
                  <a:schemeClr val="tx1"/>
                </a:solidFill>
                <a:effectLst/>
                <a:latin typeface="Arial" pitchFamily="34" charset="0"/>
                <a:ea typeface="Times New Roman" pitchFamily="18" charset="0"/>
                <a:cs typeface="Arial" pitchFamily="34" charset="0"/>
                <a:hlinkClick r:id="rId4" tooltip="Ependymal cells"/>
              </a:rPr>
              <a:t> cells</a:t>
            </a:r>
            <a:r>
              <a:rPr kumimoji="0" lang="en-GB" sz="2400" b="1" i="0"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GB" sz="2400" b="0" i="0"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1" i="0"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zh-CN" altLang="zh-CN"/>
              <a:t>2005-5-17</a:t>
            </a:r>
          </a:p>
        </p:txBody>
      </p:sp>
      <p:sp>
        <p:nvSpPr>
          <p:cNvPr id="5" name="Footer Placeholder 3"/>
          <p:cNvSpPr>
            <a:spLocks noGrp="1"/>
          </p:cNvSpPr>
          <p:nvPr>
            <p:ph type="ftr" sz="quarter" idx="11"/>
          </p:nvPr>
        </p:nvSpPr>
        <p:spPr/>
        <p:txBody>
          <a:bodyPr/>
          <a:lstStyle/>
          <a:p>
            <a:r>
              <a:rPr lang="en-US" altLang="zh-CN"/>
              <a:t>Medicine School of Shandong University</a:t>
            </a:r>
          </a:p>
        </p:txBody>
      </p:sp>
      <p:sp>
        <p:nvSpPr>
          <p:cNvPr id="22532" name="Rectangle 4"/>
          <p:cNvSpPr>
            <a:spLocks noGrp="1" noChangeArrowheads="1"/>
          </p:cNvSpPr>
          <p:nvPr>
            <p:ph/>
          </p:nvPr>
        </p:nvSpPr>
        <p:spPr/>
        <p:txBody>
          <a:bodyPr/>
          <a:lstStyle/>
          <a:p>
            <a:endParaRPr lang="en-US">
              <a:ea typeface="宋体" pitchFamily="2" charset="-122"/>
            </a:endParaRPr>
          </a:p>
        </p:txBody>
      </p:sp>
      <p:pic>
        <p:nvPicPr>
          <p:cNvPr id="22534" name="Picture 6" descr="Schematic drawing of Cerebrospinal Fluid Circulation"/>
          <p:cNvPicPr>
            <a:picLocks noChangeAspect="1" noChangeArrowheads="1"/>
          </p:cNvPicPr>
          <p:nvPr/>
        </p:nvPicPr>
        <p:blipFill>
          <a:blip r:embed="rId3"/>
          <a:srcRect/>
          <a:stretch>
            <a:fillRect/>
          </a:stretch>
        </p:blipFill>
        <p:spPr bwMode="auto">
          <a:xfrm>
            <a:off x="684213" y="333375"/>
            <a:ext cx="5616575" cy="5688013"/>
          </a:xfrm>
          <a:prstGeom prst="rect">
            <a:avLst/>
          </a:prstGeom>
          <a:noFill/>
        </p:spPr>
      </p:pic>
      <p:sp>
        <p:nvSpPr>
          <p:cNvPr id="6" name="Rectangle 5"/>
          <p:cNvSpPr/>
          <p:nvPr/>
        </p:nvSpPr>
        <p:spPr>
          <a:xfrm>
            <a:off x="6858016" y="285728"/>
            <a:ext cx="2285984" cy="5355312"/>
          </a:xfrm>
          <a:prstGeom prst="rect">
            <a:avLst/>
          </a:prstGeom>
        </p:spPr>
        <p:txBody>
          <a:bodyPr wrap="square">
            <a:spAutoFit/>
          </a:bodyPr>
          <a:lstStyle/>
          <a:p>
            <a:pPr algn="just"/>
            <a:r>
              <a:rPr lang="en-GB" dirty="0"/>
              <a:t>CSF flows from the lateral ventricles via the </a:t>
            </a:r>
            <a:r>
              <a:rPr lang="en-GB" dirty="0">
                <a:solidFill>
                  <a:srgbClr val="FF0000"/>
                </a:solidFill>
              </a:rPr>
              <a:t>foramina of </a:t>
            </a:r>
            <a:r>
              <a:rPr lang="en-GB" dirty="0" err="1">
                <a:solidFill>
                  <a:srgbClr val="FF0000"/>
                </a:solidFill>
              </a:rPr>
              <a:t>Monro</a:t>
            </a:r>
            <a:r>
              <a:rPr lang="en-GB" dirty="0">
                <a:solidFill>
                  <a:srgbClr val="FF0000"/>
                </a:solidFill>
              </a:rPr>
              <a:t> </a:t>
            </a:r>
            <a:r>
              <a:rPr lang="en-GB" dirty="0"/>
              <a:t>into the </a:t>
            </a:r>
            <a:r>
              <a:rPr lang="en-GB" dirty="0">
                <a:solidFill>
                  <a:srgbClr val="FF0000"/>
                </a:solidFill>
              </a:rPr>
              <a:t>third ventricle</a:t>
            </a:r>
            <a:r>
              <a:rPr lang="en-GB" dirty="0"/>
              <a:t>, and then the </a:t>
            </a:r>
            <a:r>
              <a:rPr lang="en-GB" dirty="0">
                <a:solidFill>
                  <a:srgbClr val="FF0000"/>
                </a:solidFill>
              </a:rPr>
              <a:t>fourth ventricle </a:t>
            </a:r>
            <a:r>
              <a:rPr lang="en-GB" dirty="0"/>
              <a:t>via the </a:t>
            </a:r>
            <a:r>
              <a:rPr lang="en-GB" dirty="0">
                <a:solidFill>
                  <a:srgbClr val="FF0000"/>
                </a:solidFill>
              </a:rPr>
              <a:t>cerebral aqueduct</a:t>
            </a:r>
            <a:r>
              <a:rPr lang="en-GB" dirty="0"/>
              <a:t> in the </a:t>
            </a:r>
            <a:r>
              <a:rPr lang="en-GB" dirty="0">
                <a:solidFill>
                  <a:srgbClr val="FF0000"/>
                </a:solidFill>
              </a:rPr>
              <a:t>brainstem</a:t>
            </a:r>
            <a:r>
              <a:rPr lang="en-GB" dirty="0"/>
              <a:t>. From there it can pass into the </a:t>
            </a:r>
            <a:r>
              <a:rPr lang="en-GB" dirty="0">
                <a:solidFill>
                  <a:srgbClr val="FF0000"/>
                </a:solidFill>
              </a:rPr>
              <a:t>central canal </a:t>
            </a:r>
            <a:r>
              <a:rPr lang="en-GB" dirty="0"/>
              <a:t>of the spinal cord or into the cisterns of the </a:t>
            </a:r>
            <a:r>
              <a:rPr lang="en-GB" dirty="0">
                <a:solidFill>
                  <a:srgbClr val="FF0000"/>
                </a:solidFill>
              </a:rPr>
              <a:t>subarachnoid space </a:t>
            </a:r>
            <a:r>
              <a:rPr lang="en-GB" dirty="0"/>
              <a:t>via three small foramina: the central </a:t>
            </a:r>
            <a:r>
              <a:rPr lang="en-GB" dirty="0">
                <a:solidFill>
                  <a:srgbClr val="FF0000"/>
                </a:solidFill>
              </a:rPr>
              <a:t>foramen of </a:t>
            </a:r>
            <a:r>
              <a:rPr lang="en-GB" dirty="0" err="1">
                <a:solidFill>
                  <a:srgbClr val="FF0000"/>
                </a:solidFill>
              </a:rPr>
              <a:t>Magendie</a:t>
            </a:r>
            <a:r>
              <a:rPr lang="en-GB" dirty="0">
                <a:solidFill>
                  <a:srgbClr val="FF0000"/>
                </a:solidFill>
              </a:rPr>
              <a:t> </a:t>
            </a:r>
            <a:r>
              <a:rPr lang="en-GB" dirty="0"/>
              <a:t>and the two lateral </a:t>
            </a:r>
            <a:r>
              <a:rPr lang="en-GB" dirty="0">
                <a:solidFill>
                  <a:srgbClr val="FF0000"/>
                </a:solidFill>
              </a:rPr>
              <a:t>foramina of </a:t>
            </a:r>
            <a:r>
              <a:rPr lang="en-GB" dirty="0" err="1">
                <a:solidFill>
                  <a:srgbClr val="FF0000"/>
                </a:solidFill>
              </a:rPr>
              <a:t>Luschka</a:t>
            </a:r>
            <a:r>
              <a:rPr lang="en-GB" dirty="0">
                <a:solidFill>
                  <a:srgbClr val="FF0000"/>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357166"/>
            <a:ext cx="7786742" cy="6143668"/>
          </a:xfrm>
        </p:spPr>
        <p:txBody>
          <a:bodyPr/>
          <a:lstStyle/>
          <a:p>
            <a:endParaRPr lang="en-US" dirty="0">
              <a:solidFill>
                <a:schemeClr val="tx1"/>
              </a:solidFill>
            </a:endParaRPr>
          </a:p>
          <a:p>
            <a:endParaRPr lang="en-US" dirty="0">
              <a:solidFill>
                <a:schemeClr val="tx1"/>
              </a:solidFill>
            </a:endParaRPr>
          </a:p>
          <a:p>
            <a:r>
              <a:rPr lang="en-US" dirty="0">
                <a:solidFill>
                  <a:schemeClr val="tx1"/>
                </a:solidFill>
              </a:rPr>
              <a:t>-The CSF contains approximately 0.3% plasma proteins, or approximately 15 to 40 mg/</a:t>
            </a:r>
            <a:r>
              <a:rPr lang="en-US" dirty="0" err="1">
                <a:solidFill>
                  <a:schemeClr val="tx1"/>
                </a:solidFill>
              </a:rPr>
              <a:t>dL</a:t>
            </a:r>
            <a:r>
              <a:rPr lang="en-US" dirty="0">
                <a:solidFill>
                  <a:schemeClr val="tx1"/>
                </a:solidFill>
              </a:rPr>
              <a:t>.</a:t>
            </a:r>
            <a:endParaRPr lang="en-US" baseline="30000" dirty="0">
              <a:solidFill>
                <a:schemeClr val="tx1"/>
              </a:solidFill>
            </a:endParaRPr>
          </a:p>
          <a:p>
            <a:r>
              <a:rPr lang="en-US" dirty="0">
                <a:solidFill>
                  <a:schemeClr val="tx1"/>
                </a:solidFill>
              </a:rPr>
              <a:t>- CSF pressure ranges from 80 to 100 mmH2O  in newborns, and &lt; 200 mmH</a:t>
            </a:r>
            <a:r>
              <a:rPr lang="en-US" baseline="-25000" dirty="0">
                <a:solidFill>
                  <a:schemeClr val="tx1"/>
                </a:solidFill>
              </a:rPr>
              <a:t>2</a:t>
            </a:r>
            <a:r>
              <a:rPr lang="en-US" dirty="0">
                <a:solidFill>
                  <a:schemeClr val="tx1"/>
                </a:solidFill>
              </a:rPr>
              <a:t>0  in normal children and adults.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fluid then flows around the </a:t>
            </a:r>
            <a:r>
              <a:rPr lang="en-GB" dirty="0">
                <a:solidFill>
                  <a:srgbClr val="C00000"/>
                </a:solidFill>
              </a:rPr>
              <a:t>superior </a:t>
            </a:r>
            <a:r>
              <a:rPr lang="en-GB" dirty="0" err="1">
                <a:solidFill>
                  <a:srgbClr val="C00000"/>
                </a:solidFill>
              </a:rPr>
              <a:t>sagittal</a:t>
            </a:r>
            <a:r>
              <a:rPr lang="en-GB" dirty="0">
                <a:solidFill>
                  <a:srgbClr val="C00000"/>
                </a:solidFill>
              </a:rPr>
              <a:t> sinus </a:t>
            </a:r>
            <a:r>
              <a:rPr lang="en-GB" dirty="0"/>
              <a:t>to be reabsorbed via the </a:t>
            </a:r>
            <a:r>
              <a:rPr lang="en-GB" dirty="0" err="1">
                <a:solidFill>
                  <a:srgbClr val="C00000"/>
                </a:solidFill>
              </a:rPr>
              <a:t>arachnoid</a:t>
            </a:r>
            <a:r>
              <a:rPr lang="en-GB" dirty="0">
                <a:solidFill>
                  <a:srgbClr val="C00000"/>
                </a:solidFill>
              </a:rPr>
              <a:t> </a:t>
            </a:r>
            <a:r>
              <a:rPr lang="en-GB" dirty="0" err="1">
                <a:solidFill>
                  <a:srgbClr val="C00000"/>
                </a:solidFill>
              </a:rPr>
              <a:t>villi</a:t>
            </a:r>
            <a:r>
              <a:rPr lang="en-GB" dirty="0">
                <a:solidFill>
                  <a:srgbClr val="C00000"/>
                </a:solidFill>
              </a:rPr>
              <a:t> </a:t>
            </a:r>
            <a:r>
              <a:rPr lang="en-GB" dirty="0"/>
              <a:t>into the </a:t>
            </a:r>
            <a:r>
              <a:rPr lang="en-GB" dirty="0">
                <a:solidFill>
                  <a:srgbClr val="C00000"/>
                </a:solidFill>
              </a:rPr>
              <a:t>venous system</a:t>
            </a:r>
            <a:r>
              <a:rPr lang="en-GB" dirty="0"/>
              <a:t>. CSF within the spinal cord can flow all the way down to the </a:t>
            </a:r>
            <a:r>
              <a:rPr lang="en-GB" dirty="0">
                <a:solidFill>
                  <a:srgbClr val="C00000"/>
                </a:solidFill>
              </a:rPr>
              <a:t>lumbar cistern </a:t>
            </a:r>
            <a:r>
              <a:rPr lang="en-GB" dirty="0"/>
              <a:t>at the end of the cord around the </a:t>
            </a:r>
            <a:r>
              <a:rPr lang="en-GB" dirty="0" err="1">
                <a:solidFill>
                  <a:srgbClr val="C00000"/>
                </a:solidFill>
              </a:rPr>
              <a:t>cauda</a:t>
            </a:r>
            <a:r>
              <a:rPr lang="en-GB" dirty="0">
                <a:solidFill>
                  <a:srgbClr val="C00000"/>
                </a:solidFill>
              </a:rPr>
              <a:t> </a:t>
            </a:r>
            <a:r>
              <a:rPr lang="en-GB" dirty="0" err="1">
                <a:solidFill>
                  <a:srgbClr val="C00000"/>
                </a:solidFill>
              </a:rPr>
              <a:t>equina</a:t>
            </a:r>
            <a:r>
              <a:rPr lang="en-GB" dirty="0">
                <a:solidFill>
                  <a:srgbClr val="C00000"/>
                </a:solidFill>
              </a:rPr>
              <a:t> </a:t>
            </a:r>
            <a:r>
              <a:rPr lang="en-GB" dirty="0"/>
              <a:t>where </a:t>
            </a:r>
            <a:r>
              <a:rPr lang="en-GB" dirty="0">
                <a:solidFill>
                  <a:srgbClr val="C00000"/>
                </a:solidFill>
              </a:rPr>
              <a:t>lumbar punctures </a:t>
            </a:r>
            <a:r>
              <a:rPr lang="en-GB" dirty="0"/>
              <a:t>are performed.</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0"/>
            <a:ext cx="3900486" cy="4525963"/>
          </a:xfrm>
        </p:spPr>
        <p:txBody>
          <a:bodyPr>
            <a:normAutofit fontScale="70000" lnSpcReduction="20000"/>
          </a:bodyPr>
          <a:lstStyle/>
          <a:p>
            <a:pPr algn="just"/>
            <a:r>
              <a:rPr lang="en-GB" dirty="0"/>
              <a:t>The </a:t>
            </a:r>
            <a:r>
              <a:rPr lang="en-GB" b="1" dirty="0"/>
              <a:t>superior </a:t>
            </a:r>
            <a:r>
              <a:rPr lang="en-GB" b="1" dirty="0" err="1"/>
              <a:t>sagittal</a:t>
            </a:r>
            <a:r>
              <a:rPr lang="en-GB" b="1" dirty="0"/>
              <a:t> sinus</a:t>
            </a:r>
            <a:r>
              <a:rPr lang="en-GB" dirty="0"/>
              <a:t> (also known as the </a:t>
            </a:r>
            <a:r>
              <a:rPr lang="en-GB" b="1" dirty="0"/>
              <a:t>superior longitudinal sinus</a:t>
            </a:r>
            <a:r>
              <a:rPr lang="en-GB" dirty="0"/>
              <a:t>), within a human </a:t>
            </a:r>
            <a:r>
              <a:rPr lang="en-GB" dirty="0">
                <a:hlinkClick r:id="rId2" action="ppaction://hlinkfile" tooltip="Human cranium"/>
              </a:rPr>
              <a:t>cranium</a:t>
            </a:r>
            <a:r>
              <a:rPr lang="en-GB" dirty="0"/>
              <a:t>, is an area above/behind the brain, which allows blood veins to span the area, from the top of the head towards the back. </a:t>
            </a:r>
          </a:p>
          <a:p>
            <a:pPr algn="just"/>
            <a:r>
              <a:rPr lang="en-GB" dirty="0"/>
              <a:t>It is believed that the </a:t>
            </a:r>
            <a:r>
              <a:rPr lang="en-GB" dirty="0">
                <a:hlinkClick r:id="rId3" action="ppaction://hlinkfile" tooltip="Cerebrospinal fluid"/>
              </a:rPr>
              <a:t>cerebrospinal fluid</a:t>
            </a:r>
            <a:r>
              <a:rPr lang="en-GB" dirty="0"/>
              <a:t> drains through the </a:t>
            </a:r>
            <a:r>
              <a:rPr lang="en-GB" dirty="0" err="1">
                <a:solidFill>
                  <a:srgbClr val="C00000"/>
                </a:solidFill>
              </a:rPr>
              <a:t>arachnoid</a:t>
            </a:r>
            <a:r>
              <a:rPr lang="en-GB" dirty="0">
                <a:solidFill>
                  <a:srgbClr val="C00000"/>
                </a:solidFill>
              </a:rPr>
              <a:t> granulations </a:t>
            </a:r>
            <a:r>
              <a:rPr lang="en-GB" dirty="0"/>
              <a:t>into the </a:t>
            </a:r>
            <a:r>
              <a:rPr lang="en-GB" dirty="0" err="1">
                <a:hlinkClick r:id="rId4" action="ppaction://hlinkfile" tooltip="Dural venous sinuses"/>
              </a:rPr>
              <a:t>dural</a:t>
            </a:r>
            <a:r>
              <a:rPr lang="en-GB" dirty="0">
                <a:hlinkClick r:id="rId4" action="ppaction://hlinkfile" tooltip="Dural venous sinuses"/>
              </a:rPr>
              <a:t> venous sinuses</a:t>
            </a:r>
            <a:r>
              <a:rPr lang="en-GB" dirty="0"/>
              <a:t> of the superior </a:t>
            </a:r>
            <a:r>
              <a:rPr lang="en-GB" dirty="0" err="1"/>
              <a:t>sagittal</a:t>
            </a:r>
            <a:r>
              <a:rPr lang="en-GB" dirty="0"/>
              <a:t> sinus.</a:t>
            </a:r>
          </a:p>
          <a:p>
            <a:pPr algn="just"/>
            <a:endParaRPr lang="en-GB" dirty="0"/>
          </a:p>
        </p:txBody>
      </p:sp>
      <p:pic>
        <p:nvPicPr>
          <p:cNvPr id="37890" name="Picture 2" descr="File:Gray566.png">
            <a:hlinkClick r:id="rId5"/>
          </p:cNvPr>
          <p:cNvPicPr>
            <a:picLocks noChangeAspect="1" noChangeArrowheads="1"/>
          </p:cNvPicPr>
          <p:nvPr/>
        </p:nvPicPr>
        <p:blipFill>
          <a:blip r:embed="rId6"/>
          <a:srcRect/>
          <a:stretch>
            <a:fillRect/>
          </a:stretch>
        </p:blipFill>
        <p:spPr bwMode="auto">
          <a:xfrm>
            <a:off x="4381500" y="1785926"/>
            <a:ext cx="4762500" cy="41433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zh-CN" altLang="zh-CN"/>
              <a:t>2005-5-17</a:t>
            </a:r>
          </a:p>
        </p:txBody>
      </p:sp>
      <p:sp>
        <p:nvSpPr>
          <p:cNvPr id="5" name="Footer Placeholder 4"/>
          <p:cNvSpPr>
            <a:spLocks noGrp="1"/>
          </p:cNvSpPr>
          <p:nvPr>
            <p:ph type="ftr" sz="quarter" idx="11"/>
          </p:nvPr>
        </p:nvSpPr>
        <p:spPr/>
        <p:txBody>
          <a:bodyPr/>
          <a:lstStyle/>
          <a:p>
            <a:r>
              <a:rPr lang="en-US" altLang="zh-CN"/>
              <a:t>Medicine School of Shandong University</a:t>
            </a:r>
          </a:p>
        </p:txBody>
      </p:sp>
      <p:sp>
        <p:nvSpPr>
          <p:cNvPr id="24578" name="Rectangle 2"/>
          <p:cNvSpPr>
            <a:spLocks noGrp="1" noChangeArrowheads="1"/>
          </p:cNvSpPr>
          <p:nvPr>
            <p:ph type="title"/>
          </p:nvPr>
        </p:nvSpPr>
        <p:spPr/>
        <p:txBody>
          <a:bodyPr/>
          <a:lstStyle/>
          <a:p>
            <a:r>
              <a:rPr lang="en-US" altLang="zh-CN">
                <a:ea typeface="宋体" pitchFamily="2" charset="-122"/>
              </a:rPr>
              <a:t>Specimen Collection</a:t>
            </a:r>
          </a:p>
        </p:txBody>
      </p:sp>
      <p:sp>
        <p:nvSpPr>
          <p:cNvPr id="24583" name="Rectangle 7"/>
          <p:cNvSpPr>
            <a:spLocks noGrp="1" noChangeArrowheads="1"/>
          </p:cNvSpPr>
          <p:nvPr>
            <p:ph type="body" idx="1"/>
          </p:nvPr>
        </p:nvSpPr>
        <p:spPr/>
        <p:txBody>
          <a:bodyPr>
            <a:normAutofit/>
          </a:bodyPr>
          <a:lstStyle/>
          <a:p>
            <a:pPr>
              <a:lnSpc>
                <a:spcPct val="90000"/>
              </a:lnSpc>
            </a:pPr>
            <a:r>
              <a:rPr lang="en-US" altLang="zh-CN" sz="2800" dirty="0">
                <a:ea typeface="宋体" pitchFamily="2" charset="-122"/>
              </a:rPr>
              <a:t>Lumbar puncture (LP) is the insertion of a needle into the subarachnoid space (the area under the membrane that surrounds the brain and spinal cord) of the lumbar (lower back) region for diagnostic or therapeutic purposes. This allows access to the cerebrospinal fluid (CSF) in which the brain and spinal cord float.</a:t>
            </a:r>
          </a:p>
          <a:p>
            <a:pPr>
              <a:lnSpc>
                <a:spcPct val="90000"/>
              </a:lnSpc>
            </a:pPr>
            <a:r>
              <a:rPr lang="en-US" altLang="zh-CN" sz="2800" dirty="0">
                <a:ea typeface="宋体" pitchFamily="2" charset="-122"/>
              </a:rPr>
              <a:t>Although the subarachnoid space can be accessed from other levels, the lumbar region is most often used as it allows the needle to be inserted below the end of the spinal cord.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zh-CN" altLang="zh-CN"/>
              <a:t>2005-5-17</a:t>
            </a:r>
          </a:p>
        </p:txBody>
      </p:sp>
      <p:sp>
        <p:nvSpPr>
          <p:cNvPr id="4" name="Footer Placeholder 3"/>
          <p:cNvSpPr>
            <a:spLocks noGrp="1"/>
          </p:cNvSpPr>
          <p:nvPr>
            <p:ph type="ftr" sz="quarter" idx="11"/>
          </p:nvPr>
        </p:nvSpPr>
        <p:spPr/>
        <p:txBody>
          <a:bodyPr/>
          <a:lstStyle/>
          <a:p>
            <a:r>
              <a:rPr lang="en-US" altLang="zh-CN"/>
              <a:t>Medicine School of Shandong University</a:t>
            </a:r>
          </a:p>
        </p:txBody>
      </p:sp>
      <p:pic>
        <p:nvPicPr>
          <p:cNvPr id="56327" name="Picture 7" descr="9587"/>
          <p:cNvPicPr>
            <a:picLocks noGrp="1" noChangeAspect="1" noChangeArrowheads="1"/>
          </p:cNvPicPr>
          <p:nvPr>
            <p:ph/>
          </p:nvPr>
        </p:nvPicPr>
        <p:blipFill>
          <a:blip r:embed="rId3"/>
          <a:srcRect/>
          <a:stretch>
            <a:fillRect/>
          </a:stretch>
        </p:blipFill>
        <p:spPr>
          <a:xfrm>
            <a:off x="250825" y="260350"/>
            <a:ext cx="6626225" cy="5761038"/>
          </a:xfr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357166"/>
            <a:ext cx="8001056" cy="5929354"/>
          </a:xfrm>
        </p:spPr>
        <p:txBody>
          <a:bodyPr/>
          <a:lstStyle/>
          <a:p>
            <a:r>
              <a:rPr lang="en-US" dirty="0">
                <a:solidFill>
                  <a:schemeClr val="tx1"/>
                </a:solidFill>
              </a:rPr>
              <a:t>HEMIMEGALENCEPHALY</a:t>
            </a:r>
          </a:p>
          <a:p>
            <a:pPr algn="l"/>
            <a:r>
              <a:rPr lang="en-US" b="1" u="sng" dirty="0">
                <a:solidFill>
                  <a:schemeClr val="tx1"/>
                </a:solidFill>
              </a:rPr>
              <a:t>Synonyms</a:t>
            </a:r>
          </a:p>
          <a:p>
            <a:pPr lvl="0" algn="l"/>
            <a:r>
              <a:rPr lang="en-US" dirty="0">
                <a:solidFill>
                  <a:schemeClr val="tx1"/>
                </a:solidFill>
              </a:rPr>
              <a:t>.Unilateral </a:t>
            </a:r>
            <a:r>
              <a:rPr lang="en-US" dirty="0" err="1">
                <a:solidFill>
                  <a:schemeClr val="tx1"/>
                </a:solidFill>
              </a:rPr>
              <a:t>Megalencephaly</a:t>
            </a:r>
            <a:r>
              <a:rPr lang="en-US" dirty="0">
                <a:solidFill>
                  <a:schemeClr val="tx1"/>
                </a:solidFill>
              </a:rPr>
              <a:t> </a:t>
            </a:r>
          </a:p>
          <a:p>
            <a:pPr lvl="0" algn="l"/>
            <a:r>
              <a:rPr lang="en-US" dirty="0">
                <a:solidFill>
                  <a:schemeClr val="tx1"/>
                </a:solidFill>
              </a:rPr>
              <a:t>.</a:t>
            </a:r>
            <a:r>
              <a:rPr lang="en-US" dirty="0" err="1">
                <a:solidFill>
                  <a:schemeClr val="tx1"/>
                </a:solidFill>
              </a:rPr>
              <a:t>Macrencephaly</a:t>
            </a:r>
            <a:r>
              <a:rPr lang="en-US" dirty="0">
                <a:solidFill>
                  <a:schemeClr val="tx1"/>
                </a:solidFill>
              </a:rPr>
              <a:t> </a:t>
            </a:r>
          </a:p>
          <a:p>
            <a:pPr algn="l"/>
            <a:r>
              <a:rPr lang="en-US" dirty="0">
                <a:solidFill>
                  <a:schemeClr val="tx1"/>
                </a:solidFill>
              </a:rPr>
              <a:t>-</a:t>
            </a:r>
            <a:r>
              <a:rPr lang="en-US" dirty="0" err="1">
                <a:solidFill>
                  <a:schemeClr val="tx1"/>
                </a:solidFill>
              </a:rPr>
              <a:t>Hemimegalencephaly</a:t>
            </a:r>
            <a:r>
              <a:rPr lang="en-US" dirty="0">
                <a:solidFill>
                  <a:schemeClr val="tx1"/>
                </a:solidFill>
              </a:rPr>
              <a:t> is a rare, severe congenital malformation of the brain. As the name implies, an entire hemisphere of cortex, half of the brain, is involved.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b="1"/>
              <a:t>VENTRICULAR SYSTEM</a:t>
            </a:r>
          </a:p>
        </p:txBody>
      </p:sp>
      <p:sp>
        <p:nvSpPr>
          <p:cNvPr id="7171" name="Rectangle 3"/>
          <p:cNvSpPr>
            <a:spLocks noGrp="1" noChangeArrowheads="1"/>
          </p:cNvSpPr>
          <p:nvPr>
            <p:ph type="body" idx="1"/>
          </p:nvPr>
        </p:nvSpPr>
        <p:spPr/>
        <p:txBody>
          <a:bodyPr/>
          <a:lstStyle/>
          <a:p>
            <a:r>
              <a:rPr lang="en-GB" sz="2800"/>
              <a:t>Within the brain is a communicating system of cavities that are lined with ependyma and filled with cerebrospinal fluid (CSF)</a:t>
            </a:r>
          </a:p>
          <a:p>
            <a:r>
              <a:rPr lang="en-GB" sz="2800"/>
              <a:t>There are:</a:t>
            </a:r>
          </a:p>
          <a:p>
            <a:pPr lvl="1"/>
            <a:r>
              <a:rPr lang="en-GB" sz="2400"/>
              <a:t>two lateral ventricles, </a:t>
            </a:r>
          </a:p>
          <a:p>
            <a:pPr lvl="1"/>
            <a:r>
              <a:rPr lang="en-GB" sz="2400"/>
              <a:t>the third ventricle, </a:t>
            </a:r>
          </a:p>
          <a:p>
            <a:pPr lvl="1"/>
            <a:r>
              <a:rPr lang="en-GB" sz="2400"/>
              <a:t>the cerebral aqueduct, </a:t>
            </a:r>
          </a:p>
          <a:p>
            <a:pPr lvl="1"/>
            <a:r>
              <a:rPr lang="en-GB" sz="2400"/>
              <a:t>and the fourth ventricle within the brain stem.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357166"/>
            <a:ext cx="7572428" cy="6000792"/>
          </a:xfrm>
        </p:spPr>
        <p:txBody>
          <a:bodyPr/>
          <a:lstStyle/>
          <a:p>
            <a:pPr algn="l"/>
            <a:r>
              <a:rPr lang="en-US" dirty="0"/>
              <a:t>-</a:t>
            </a:r>
            <a:r>
              <a:rPr lang="en-US" dirty="0">
                <a:solidFill>
                  <a:schemeClr val="tx1"/>
                </a:solidFill>
              </a:rPr>
              <a:t>The involved hemisphere is larger than normal.</a:t>
            </a:r>
          </a:p>
          <a:p>
            <a:pPr algn="l">
              <a:buFontTx/>
              <a:buChar char="-"/>
            </a:pPr>
            <a:r>
              <a:rPr lang="en-US" dirty="0">
                <a:solidFill>
                  <a:schemeClr val="tx1"/>
                </a:solidFill>
              </a:rPr>
              <a:t>In addition to being large, it is also profoundly dysfunctional as the brain in that area has not developed properly. </a:t>
            </a:r>
          </a:p>
          <a:p>
            <a:pPr algn="l">
              <a:buFontTx/>
              <a:buChar char="-"/>
            </a:pPr>
            <a:r>
              <a:rPr lang="en-US" dirty="0">
                <a:solidFill>
                  <a:schemeClr val="tx1"/>
                </a:solidFill>
              </a:rPr>
              <a:t>The unaffected side typically has normal cortical development but is abnormally small, because the large abnormal side restricts the normal growth of the unaffected side.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001056" cy="5857916"/>
          </a:xfrm>
        </p:spPr>
        <p:txBody>
          <a:bodyPr/>
          <a:lstStyle/>
          <a:p>
            <a:pPr algn="l"/>
            <a:r>
              <a:rPr lang="en-US" u="sng" dirty="0">
                <a:solidFill>
                  <a:schemeClr val="tx1"/>
                </a:solidFill>
              </a:rPr>
              <a:t>Cause:</a:t>
            </a:r>
            <a:endParaRPr lang="en-US" dirty="0">
              <a:solidFill>
                <a:schemeClr val="tx1"/>
              </a:solidFill>
            </a:endParaRPr>
          </a:p>
          <a:p>
            <a:pPr algn="l"/>
            <a:r>
              <a:rPr lang="en-US" dirty="0">
                <a:solidFill>
                  <a:schemeClr val="tx1"/>
                </a:solidFill>
              </a:rPr>
              <a:t>                            </a:t>
            </a:r>
            <a:r>
              <a:rPr lang="en-US" dirty="0" err="1">
                <a:solidFill>
                  <a:schemeClr val="tx1"/>
                </a:solidFill>
              </a:rPr>
              <a:t>Hemimegalencephaly</a:t>
            </a:r>
            <a:r>
              <a:rPr lang="en-US" dirty="0">
                <a:solidFill>
                  <a:schemeClr val="tx1"/>
                </a:solidFill>
              </a:rPr>
              <a:t> is caused by failure of neurons to migrate and </a:t>
            </a:r>
            <a:r>
              <a:rPr lang="en-US" dirty="0" err="1">
                <a:solidFill>
                  <a:schemeClr val="tx1"/>
                </a:solidFill>
              </a:rPr>
              <a:t>organise</a:t>
            </a:r>
            <a:r>
              <a:rPr lang="en-US" dirty="0">
                <a:solidFill>
                  <a:schemeClr val="tx1"/>
                </a:solidFill>
              </a:rPr>
              <a:t> themselves in a normal  fashion during development of the </a:t>
            </a:r>
            <a:r>
              <a:rPr lang="en-US" dirty="0" err="1">
                <a:solidFill>
                  <a:schemeClr val="tx1"/>
                </a:solidFill>
              </a:rPr>
              <a:t>brain.Various</a:t>
            </a:r>
            <a:r>
              <a:rPr lang="en-US" dirty="0">
                <a:solidFill>
                  <a:schemeClr val="tx1"/>
                </a:solidFill>
              </a:rPr>
              <a:t> parts of the brain may be affected to various degrees depending on what stage of development the defect occurred.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285728"/>
            <a:ext cx="7858180" cy="6072230"/>
          </a:xfrm>
        </p:spPr>
        <p:txBody>
          <a:bodyPr>
            <a:normAutofit fontScale="92500"/>
          </a:bodyPr>
          <a:lstStyle/>
          <a:p>
            <a:pPr lvl="0" algn="l"/>
            <a:r>
              <a:rPr lang="en-US" dirty="0">
                <a:solidFill>
                  <a:schemeClr val="tx1"/>
                </a:solidFill>
              </a:rPr>
              <a:t>1.</a:t>
            </a:r>
            <a:r>
              <a:rPr lang="en-US" u="sng" dirty="0">
                <a:solidFill>
                  <a:schemeClr val="tx1"/>
                </a:solidFill>
              </a:rPr>
              <a:t>Isolated form </a:t>
            </a:r>
            <a:endParaRPr lang="en-US" sz="2800" u="sng" dirty="0">
              <a:solidFill>
                <a:schemeClr val="tx1"/>
              </a:solidFill>
            </a:endParaRPr>
          </a:p>
          <a:p>
            <a:pPr lvl="0" algn="l"/>
            <a:r>
              <a:rPr lang="en-US" dirty="0">
                <a:solidFill>
                  <a:schemeClr val="tx1"/>
                </a:solidFill>
              </a:rPr>
              <a:t>2.</a:t>
            </a:r>
            <a:r>
              <a:rPr lang="en-US" u="sng" dirty="0">
                <a:solidFill>
                  <a:schemeClr val="tx1"/>
                </a:solidFill>
              </a:rPr>
              <a:t>Syndromic form </a:t>
            </a:r>
            <a:r>
              <a:rPr lang="en-US" dirty="0">
                <a:solidFill>
                  <a:schemeClr val="tx1"/>
                </a:solidFill>
              </a:rPr>
              <a:t>: associated with a variety of syndromes . Such associated syndromes include: </a:t>
            </a:r>
            <a:endParaRPr lang="en-US" sz="2800" dirty="0">
              <a:solidFill>
                <a:schemeClr val="tx1"/>
              </a:solidFill>
            </a:endParaRPr>
          </a:p>
          <a:p>
            <a:pPr lvl="1" algn="l"/>
            <a:r>
              <a:rPr lang="en-US" dirty="0">
                <a:solidFill>
                  <a:schemeClr val="tx1"/>
                </a:solidFill>
              </a:rPr>
              <a:t>Neurofibromatosis type 1 (NF1) </a:t>
            </a:r>
            <a:endParaRPr lang="en-US" sz="2400" dirty="0">
              <a:solidFill>
                <a:schemeClr val="tx1"/>
              </a:solidFill>
            </a:endParaRPr>
          </a:p>
          <a:p>
            <a:pPr lvl="1" algn="l"/>
            <a:r>
              <a:rPr lang="en-US" dirty="0">
                <a:solidFill>
                  <a:schemeClr val="tx1"/>
                </a:solidFill>
              </a:rPr>
              <a:t>Epidermal nevus </a:t>
            </a:r>
            <a:r>
              <a:rPr lang="en-US" dirty="0" err="1">
                <a:solidFill>
                  <a:schemeClr val="tx1"/>
                </a:solidFill>
              </a:rPr>
              <a:t>synbdrome</a:t>
            </a:r>
            <a:r>
              <a:rPr lang="en-US" dirty="0">
                <a:solidFill>
                  <a:schemeClr val="tx1"/>
                </a:solidFill>
              </a:rPr>
              <a:t> </a:t>
            </a:r>
            <a:endParaRPr lang="en-US" sz="2400" dirty="0">
              <a:solidFill>
                <a:schemeClr val="tx1"/>
              </a:solidFill>
            </a:endParaRPr>
          </a:p>
          <a:p>
            <a:pPr lvl="1" algn="l"/>
            <a:r>
              <a:rPr lang="en-US" dirty="0" err="1">
                <a:solidFill>
                  <a:schemeClr val="tx1"/>
                </a:solidFill>
              </a:rPr>
              <a:t>Klippel-Trenaunay</a:t>
            </a:r>
            <a:r>
              <a:rPr lang="en-US" dirty="0">
                <a:solidFill>
                  <a:schemeClr val="tx1"/>
                </a:solidFill>
              </a:rPr>
              <a:t> Syndrome</a:t>
            </a:r>
            <a:endParaRPr lang="en-US" sz="2400" dirty="0">
              <a:solidFill>
                <a:schemeClr val="tx1"/>
              </a:solidFill>
            </a:endParaRPr>
          </a:p>
          <a:p>
            <a:pPr lvl="1" algn="l"/>
            <a:r>
              <a:rPr lang="en-US" dirty="0">
                <a:solidFill>
                  <a:schemeClr val="tx1"/>
                </a:solidFill>
              </a:rPr>
              <a:t>McCune-Albright syndrome </a:t>
            </a:r>
            <a:endParaRPr lang="en-US" sz="2400" dirty="0">
              <a:solidFill>
                <a:schemeClr val="tx1"/>
              </a:solidFill>
            </a:endParaRPr>
          </a:p>
          <a:p>
            <a:pPr lvl="1" algn="l"/>
            <a:r>
              <a:rPr lang="en-US" dirty="0">
                <a:solidFill>
                  <a:schemeClr val="tx1"/>
                </a:solidFill>
              </a:rPr>
              <a:t>Proteus syndrome </a:t>
            </a:r>
            <a:endParaRPr lang="en-US" sz="2400" dirty="0">
              <a:solidFill>
                <a:schemeClr val="tx1"/>
              </a:solidFill>
            </a:endParaRPr>
          </a:p>
          <a:p>
            <a:pPr lvl="1" algn="l"/>
            <a:r>
              <a:rPr lang="en-US" dirty="0">
                <a:solidFill>
                  <a:schemeClr val="tx1"/>
                </a:solidFill>
              </a:rPr>
              <a:t>Tuberous sclerosis </a:t>
            </a:r>
            <a:endParaRPr lang="en-US" sz="2400" dirty="0">
              <a:solidFill>
                <a:schemeClr val="tx1"/>
              </a:solidFill>
            </a:endParaRPr>
          </a:p>
          <a:p>
            <a:pPr lvl="1" algn="l"/>
            <a:r>
              <a:rPr lang="en-US" dirty="0">
                <a:solidFill>
                  <a:schemeClr val="tx1"/>
                </a:solidFill>
              </a:rPr>
              <a:t>Unilateral </a:t>
            </a:r>
            <a:r>
              <a:rPr lang="en-US" dirty="0" err="1">
                <a:solidFill>
                  <a:schemeClr val="tx1"/>
                </a:solidFill>
              </a:rPr>
              <a:t>hypomelanosis</a:t>
            </a:r>
            <a:r>
              <a:rPr lang="en-US" dirty="0">
                <a:solidFill>
                  <a:schemeClr val="tx1"/>
                </a:solidFill>
              </a:rPr>
              <a:t> of Ito</a:t>
            </a:r>
            <a:endParaRPr lang="en-US" sz="2400" dirty="0">
              <a:solidFill>
                <a:schemeClr val="tx1"/>
              </a:solidFill>
            </a:endParaRPr>
          </a:p>
          <a:p>
            <a:pPr lvl="0" algn="l"/>
            <a:r>
              <a:rPr lang="en-US" dirty="0">
                <a:solidFill>
                  <a:schemeClr val="tx1"/>
                </a:solidFill>
              </a:rPr>
              <a:t>3.</a:t>
            </a:r>
            <a:r>
              <a:rPr lang="en-US" u="sng" dirty="0">
                <a:solidFill>
                  <a:schemeClr val="tx1"/>
                </a:solidFill>
              </a:rPr>
              <a:t>Total </a:t>
            </a:r>
            <a:r>
              <a:rPr lang="en-US" u="sng" dirty="0" err="1">
                <a:solidFill>
                  <a:schemeClr val="tx1"/>
                </a:solidFill>
              </a:rPr>
              <a:t>hemimegalencephal</a:t>
            </a:r>
            <a:r>
              <a:rPr lang="en-US" dirty="0" err="1">
                <a:solidFill>
                  <a:schemeClr val="tx1"/>
                </a:solidFill>
              </a:rPr>
              <a:t>y</a:t>
            </a:r>
            <a:r>
              <a:rPr lang="en-US" dirty="0">
                <a:solidFill>
                  <a:schemeClr val="tx1"/>
                </a:solidFill>
              </a:rPr>
              <a:t> : </a:t>
            </a:r>
            <a:r>
              <a:rPr lang="en-US" dirty="0" err="1">
                <a:solidFill>
                  <a:schemeClr val="tx1"/>
                </a:solidFill>
              </a:rPr>
              <a:t>Hemihypertrophy</a:t>
            </a:r>
            <a:r>
              <a:rPr lang="en-US" dirty="0">
                <a:solidFill>
                  <a:schemeClr val="tx1"/>
                </a:solidFill>
              </a:rPr>
              <a:t> also involves the brainstem and cerebellum.</a:t>
            </a:r>
            <a:endParaRPr lang="en-US" sz="2800" dirty="0">
              <a:solidFill>
                <a:schemeClr val="tx1"/>
              </a:solidFill>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500042"/>
            <a:ext cx="7643866" cy="5715040"/>
          </a:xfrm>
        </p:spPr>
        <p:txBody>
          <a:bodyPr/>
          <a:lstStyle/>
          <a:p>
            <a:pPr lvl="0" algn="l"/>
            <a:r>
              <a:rPr lang="en-US" u="sng" dirty="0">
                <a:solidFill>
                  <a:schemeClr val="tx1"/>
                </a:solidFill>
              </a:rPr>
              <a:t>Symptoms:</a:t>
            </a:r>
          </a:p>
          <a:p>
            <a:pPr lvl="0" algn="l"/>
            <a:r>
              <a:rPr lang="en-US" dirty="0">
                <a:solidFill>
                  <a:schemeClr val="tx1"/>
                </a:solidFill>
              </a:rPr>
              <a:t>-Seizures.</a:t>
            </a:r>
          </a:p>
          <a:p>
            <a:pPr lvl="0" algn="l"/>
            <a:r>
              <a:rPr lang="en-US" dirty="0">
                <a:solidFill>
                  <a:schemeClr val="tx1"/>
                </a:solidFill>
              </a:rPr>
              <a:t>-Intracranial hypertension .</a:t>
            </a:r>
          </a:p>
          <a:p>
            <a:pPr lvl="0" algn="l"/>
            <a:r>
              <a:rPr lang="en-US" dirty="0">
                <a:solidFill>
                  <a:schemeClr val="tx1"/>
                </a:solidFill>
              </a:rPr>
              <a:t>-Separation of skull bones .</a:t>
            </a:r>
          </a:p>
          <a:p>
            <a:pPr lvl="0" algn="l"/>
            <a:r>
              <a:rPr lang="en-US" dirty="0">
                <a:solidFill>
                  <a:schemeClr val="tx1"/>
                </a:solidFill>
              </a:rPr>
              <a:t>-Bulging fontanels. </a:t>
            </a:r>
          </a:p>
          <a:p>
            <a:pPr lvl="0" algn="l"/>
            <a:r>
              <a:rPr lang="en-US" dirty="0">
                <a:solidFill>
                  <a:schemeClr val="tx1"/>
                </a:solidFill>
              </a:rPr>
              <a:t>-Progressive paralysis on one side of the body .</a:t>
            </a:r>
          </a:p>
          <a:p>
            <a:pPr lvl="0" algn="l"/>
            <a:r>
              <a:rPr lang="en-US" dirty="0">
                <a:solidFill>
                  <a:schemeClr val="tx1"/>
                </a:solidFill>
              </a:rPr>
              <a:t>-</a:t>
            </a:r>
            <a:r>
              <a:rPr lang="en-US" dirty="0" err="1">
                <a:solidFill>
                  <a:schemeClr val="tx1"/>
                </a:solidFill>
              </a:rPr>
              <a:t>Hemianopia</a:t>
            </a:r>
            <a:r>
              <a:rPr lang="en-US" dirty="0">
                <a:solidFill>
                  <a:schemeClr val="tx1"/>
                </a:solidFill>
              </a:rPr>
              <a:t>.</a:t>
            </a:r>
          </a:p>
          <a:p>
            <a:pPr algn="l"/>
            <a:r>
              <a:rPr lang="en-US" dirty="0">
                <a:solidFill>
                  <a:schemeClr val="tx1"/>
                </a:solidFill>
              </a:rPr>
              <a:t>-Mental retardation.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357166"/>
            <a:ext cx="7500990" cy="5786478"/>
          </a:xfrm>
        </p:spPr>
        <p:txBody>
          <a:bodyPr/>
          <a:lstStyle/>
          <a:p>
            <a:endParaRPr lang="en-US" dirty="0"/>
          </a:p>
        </p:txBody>
      </p:sp>
      <p:pic>
        <p:nvPicPr>
          <p:cNvPr id="4" name="Picture 3" descr="http://www.pedsradiology.com/Uploadimg/hemimegalencepahly10630381087500.jpg"/>
          <p:cNvPicPr/>
          <p:nvPr/>
        </p:nvPicPr>
        <p:blipFill>
          <a:blip r:embed="rId2"/>
          <a:srcRect/>
          <a:stretch>
            <a:fillRect/>
          </a:stretch>
        </p:blipFill>
        <p:spPr bwMode="auto">
          <a:xfrm>
            <a:off x="1000100" y="500042"/>
            <a:ext cx="7072362" cy="535784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8604"/>
            <a:ext cx="7858180" cy="5857916"/>
          </a:xfrm>
        </p:spPr>
        <p:txBody>
          <a:bodyPr>
            <a:normAutofit lnSpcReduction="10000"/>
          </a:bodyPr>
          <a:lstStyle/>
          <a:p>
            <a:pPr algn="l"/>
            <a:r>
              <a:rPr lang="en-US" dirty="0">
                <a:solidFill>
                  <a:schemeClr val="tx1"/>
                </a:solidFill>
              </a:rPr>
              <a:t>1.The </a:t>
            </a:r>
            <a:r>
              <a:rPr lang="en-US" b="1" dirty="0" err="1">
                <a:solidFill>
                  <a:schemeClr val="tx1"/>
                </a:solidFill>
              </a:rPr>
              <a:t>Klippel</a:t>
            </a:r>
            <a:r>
              <a:rPr lang="en-US" b="1" dirty="0">
                <a:solidFill>
                  <a:schemeClr val="tx1"/>
                </a:solidFill>
              </a:rPr>
              <a:t>-</a:t>
            </a:r>
            <a:r>
              <a:rPr lang="en-US" b="1" dirty="0" err="1">
                <a:solidFill>
                  <a:schemeClr val="tx1"/>
                </a:solidFill>
              </a:rPr>
              <a:t>Trénaunay</a:t>
            </a:r>
            <a:r>
              <a:rPr lang="en-US" b="1" dirty="0">
                <a:solidFill>
                  <a:schemeClr val="tx1"/>
                </a:solidFill>
              </a:rPr>
              <a:t>-Weber syndrome (KTWS)</a:t>
            </a:r>
            <a:r>
              <a:rPr lang="en-US" dirty="0">
                <a:solidFill>
                  <a:schemeClr val="tx1"/>
                </a:solidFill>
              </a:rPr>
              <a:t>is a syndrome  combination of capillary malformations, soft-tissue or bone hypertrophy, and varicose veins or venous malformations.</a:t>
            </a:r>
          </a:p>
          <a:p>
            <a:pPr algn="l"/>
            <a:r>
              <a:rPr lang="en-US" dirty="0">
                <a:solidFill>
                  <a:schemeClr val="tx1"/>
                </a:solidFill>
              </a:rPr>
              <a:t>2.The </a:t>
            </a:r>
            <a:r>
              <a:rPr lang="en-US" b="1" dirty="0">
                <a:solidFill>
                  <a:schemeClr val="tx1"/>
                </a:solidFill>
              </a:rPr>
              <a:t>McCune-Albright syndrome</a:t>
            </a:r>
            <a:r>
              <a:rPr lang="en-US" dirty="0">
                <a:solidFill>
                  <a:schemeClr val="tx1"/>
                </a:solidFill>
              </a:rPr>
              <a:t> is </a:t>
            </a:r>
            <a:r>
              <a:rPr lang="en-US" dirty="0" err="1">
                <a:solidFill>
                  <a:schemeClr val="tx1"/>
                </a:solidFill>
              </a:rPr>
              <a:t>characterised</a:t>
            </a:r>
            <a:r>
              <a:rPr lang="en-US" dirty="0">
                <a:solidFill>
                  <a:schemeClr val="tx1"/>
                </a:solidFill>
              </a:rPr>
              <a:t> by the association of :</a:t>
            </a:r>
            <a:endParaRPr lang="en-US" sz="2800" dirty="0">
              <a:solidFill>
                <a:schemeClr val="tx1"/>
              </a:solidFill>
            </a:endParaRPr>
          </a:p>
          <a:p>
            <a:pPr lvl="0" algn="l"/>
            <a:r>
              <a:rPr lang="en-US" dirty="0">
                <a:solidFill>
                  <a:schemeClr val="tx1"/>
                </a:solidFill>
              </a:rPr>
              <a:t>-leg pain, pathological fracture : ~ 75% </a:t>
            </a:r>
            <a:endParaRPr lang="en-US" sz="2800" dirty="0">
              <a:solidFill>
                <a:schemeClr val="tx1"/>
              </a:solidFill>
            </a:endParaRPr>
          </a:p>
          <a:p>
            <a:pPr lvl="0" algn="l"/>
            <a:r>
              <a:rPr lang="en-US" dirty="0">
                <a:solidFill>
                  <a:schemeClr val="tx1"/>
                </a:solidFill>
              </a:rPr>
              <a:t>-abnormal vaginal bleeding : ~ 25% </a:t>
            </a:r>
            <a:endParaRPr lang="en-US" sz="2800" dirty="0">
              <a:solidFill>
                <a:schemeClr val="tx1"/>
              </a:solidFill>
            </a:endParaRPr>
          </a:p>
          <a:p>
            <a:pPr lvl="0" algn="l"/>
            <a:r>
              <a:rPr lang="en-US" dirty="0">
                <a:solidFill>
                  <a:schemeClr val="tx1"/>
                </a:solidFill>
              </a:rPr>
              <a:t>- Cafe-au-</a:t>
            </a:r>
            <a:r>
              <a:rPr lang="en-US" dirty="0" err="1">
                <a:solidFill>
                  <a:schemeClr val="tx1"/>
                </a:solidFill>
              </a:rPr>
              <a:t>lait</a:t>
            </a:r>
            <a:r>
              <a:rPr lang="en-US" dirty="0">
                <a:solidFill>
                  <a:schemeClr val="tx1"/>
                </a:solidFill>
              </a:rPr>
              <a:t> spots </a:t>
            </a:r>
            <a:endParaRPr lang="en-US" sz="2800" dirty="0">
              <a:solidFill>
                <a:schemeClr val="tx1"/>
              </a:solidFill>
            </a:endParaRPr>
          </a:p>
          <a:p>
            <a:pPr lvl="1" algn="l"/>
            <a:r>
              <a:rPr lang="en-US" dirty="0">
                <a:solidFill>
                  <a:schemeClr val="tx1"/>
                </a:solidFill>
              </a:rPr>
              <a:t>predominantly on back of trunk : ~ 30 - 50% </a:t>
            </a:r>
            <a:endParaRPr lang="en-US" sz="2400" dirty="0">
              <a:solidFill>
                <a:schemeClr val="tx1"/>
              </a:solidFill>
            </a:endParaRPr>
          </a:p>
          <a:p>
            <a:pPr lvl="1" algn="l"/>
            <a:r>
              <a:rPr lang="en-US" dirty="0">
                <a:solidFill>
                  <a:schemeClr val="tx1"/>
                </a:solidFill>
              </a:rPr>
              <a:t>often </a:t>
            </a:r>
            <a:r>
              <a:rPr lang="en-US" dirty="0" err="1">
                <a:solidFill>
                  <a:schemeClr val="tx1"/>
                </a:solidFill>
              </a:rPr>
              <a:t>ipsilateral</a:t>
            </a:r>
            <a:r>
              <a:rPr lang="en-US" dirty="0">
                <a:solidFill>
                  <a:schemeClr val="tx1"/>
                </a:solidFill>
              </a:rPr>
              <a:t> to bone lesions</a:t>
            </a:r>
            <a:endParaRPr lang="en-US" sz="2400" dirty="0">
              <a:solidFill>
                <a:schemeClr val="tx1"/>
              </a:solidFill>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357166"/>
            <a:ext cx="7858180" cy="6143668"/>
          </a:xfrm>
        </p:spPr>
        <p:txBody>
          <a:bodyPr/>
          <a:lstStyle/>
          <a:p>
            <a:pPr algn="l"/>
            <a:r>
              <a:rPr lang="en-US" dirty="0">
                <a:solidFill>
                  <a:schemeClr val="tx1"/>
                </a:solidFill>
              </a:rPr>
              <a:t>3.The </a:t>
            </a:r>
            <a:r>
              <a:rPr lang="en-US" b="1" dirty="0">
                <a:solidFill>
                  <a:schemeClr val="tx1"/>
                </a:solidFill>
              </a:rPr>
              <a:t>tuberous sclerosis (TS) complex</a:t>
            </a:r>
            <a:r>
              <a:rPr lang="en-US" dirty="0">
                <a:solidFill>
                  <a:schemeClr val="tx1"/>
                </a:solidFill>
              </a:rPr>
              <a:t> or </a:t>
            </a:r>
            <a:r>
              <a:rPr lang="en-US" b="1" dirty="0">
                <a:solidFill>
                  <a:schemeClr val="tx1"/>
                </a:solidFill>
              </a:rPr>
              <a:t>Bourneville disease</a:t>
            </a:r>
            <a:r>
              <a:rPr lang="en-US" dirty="0">
                <a:solidFill>
                  <a:schemeClr val="tx1"/>
                </a:solidFill>
              </a:rPr>
              <a:t> is a </a:t>
            </a:r>
            <a:r>
              <a:rPr lang="en-US" dirty="0" err="1">
                <a:solidFill>
                  <a:schemeClr val="tx1"/>
                </a:solidFill>
              </a:rPr>
              <a:t>neurocutaneous</a:t>
            </a:r>
            <a:r>
              <a:rPr lang="en-US" dirty="0">
                <a:solidFill>
                  <a:schemeClr val="tx1"/>
                </a:solidFill>
              </a:rPr>
              <a:t> disorder (</a:t>
            </a:r>
            <a:r>
              <a:rPr lang="en-US" dirty="0" err="1">
                <a:solidFill>
                  <a:schemeClr val="tx1"/>
                </a:solidFill>
              </a:rPr>
              <a:t>phakomatosis</a:t>
            </a:r>
            <a:r>
              <a:rPr lang="en-US" dirty="0">
                <a:solidFill>
                  <a:schemeClr val="tx1"/>
                </a:solidFill>
              </a:rPr>
              <a:t>) characterized by development of multiple benign </a:t>
            </a:r>
            <a:r>
              <a:rPr lang="en-US" dirty="0" err="1">
                <a:solidFill>
                  <a:schemeClr val="tx1"/>
                </a:solidFill>
              </a:rPr>
              <a:t>tumours</a:t>
            </a:r>
            <a:r>
              <a:rPr lang="en-US" dirty="0">
                <a:solidFill>
                  <a:schemeClr val="tx1"/>
                </a:solidFill>
              </a:rPr>
              <a:t> of the embryonic ectoderm, e.g. skin, eyes, nervous system.</a:t>
            </a:r>
          </a:p>
          <a:p>
            <a:pPr algn="l"/>
            <a:r>
              <a:rPr lang="en-US" dirty="0">
                <a:solidFill>
                  <a:schemeClr val="tx1"/>
                </a:solidFill>
              </a:rPr>
              <a:t>4.</a:t>
            </a:r>
            <a:r>
              <a:rPr lang="en-US" b="1" dirty="0">
                <a:solidFill>
                  <a:schemeClr val="tx1"/>
                </a:solidFill>
              </a:rPr>
              <a:t>Proteus syndrome </a:t>
            </a:r>
            <a:r>
              <a:rPr lang="en-US" dirty="0">
                <a:solidFill>
                  <a:schemeClr val="tx1"/>
                </a:solidFill>
              </a:rPr>
              <a:t>causes an overgrowth of skin, bones, muscles, fatty tissues, and blood and lymphatic vessels.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500042"/>
            <a:ext cx="7643866" cy="5715040"/>
          </a:xfrm>
        </p:spPr>
        <p:txBody>
          <a:bodyPr/>
          <a:lstStyle/>
          <a:p>
            <a:r>
              <a:rPr lang="en-US" dirty="0"/>
              <a:t>Hydrocephalus</a:t>
            </a:r>
          </a:p>
        </p:txBody>
      </p:sp>
      <p:pic>
        <p:nvPicPr>
          <p:cNvPr id="4" name="Picture 3" descr="http://rpmedia.ask.com/ts?u=/wikipedia/commons/thumb/3/3e/Hydrocephalus.jpg/190px-Hydrocephalus.jpg"/>
          <p:cNvPicPr/>
          <p:nvPr/>
        </p:nvPicPr>
        <p:blipFill>
          <a:blip r:embed="rId2"/>
          <a:srcRect/>
          <a:stretch>
            <a:fillRect/>
          </a:stretch>
        </p:blipFill>
        <p:spPr bwMode="auto">
          <a:xfrm>
            <a:off x="1714480" y="1214422"/>
            <a:ext cx="5857916" cy="514353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500042"/>
            <a:ext cx="8286808" cy="5786478"/>
          </a:xfrm>
        </p:spPr>
        <p:txBody>
          <a:bodyPr/>
          <a:lstStyle/>
          <a:p>
            <a:r>
              <a:rPr lang="en-US" dirty="0"/>
              <a:t>Cortical dysplasia</a:t>
            </a:r>
          </a:p>
        </p:txBody>
      </p:sp>
      <p:pic>
        <p:nvPicPr>
          <p:cNvPr id="4" name="Picture 3" descr="http://img.medscape.com/fullsize/migrated/578/879/ajr578879.fig2.gif"/>
          <p:cNvPicPr/>
          <p:nvPr/>
        </p:nvPicPr>
        <p:blipFill>
          <a:blip r:embed="rId2"/>
          <a:srcRect/>
          <a:stretch>
            <a:fillRect/>
          </a:stretch>
        </p:blipFill>
        <p:spPr bwMode="auto">
          <a:xfrm>
            <a:off x="2357422" y="1362074"/>
            <a:ext cx="4572032" cy="463869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500042"/>
            <a:ext cx="7715304" cy="5929354"/>
          </a:xfrm>
        </p:spPr>
        <p:txBody>
          <a:bodyPr/>
          <a:lstStyle/>
          <a:p>
            <a:r>
              <a:rPr lang="en-US" dirty="0">
                <a:solidFill>
                  <a:schemeClr val="tx1"/>
                </a:solidFill>
              </a:rPr>
              <a:t>HEMISPHERECTOMY</a:t>
            </a:r>
          </a:p>
          <a:p>
            <a:endParaRPr lang="en-US" dirty="0"/>
          </a:p>
          <a:p>
            <a:pPr algn="l"/>
            <a:r>
              <a:rPr lang="en-US" dirty="0"/>
              <a:t>                        </a:t>
            </a:r>
            <a:r>
              <a:rPr lang="en-US" dirty="0">
                <a:solidFill>
                  <a:schemeClr val="tx1"/>
                </a:solidFill>
              </a:rPr>
              <a:t>If the affected side is surgically removed , the remaining healthy side of the brain may gradually take over the functions whose control has been lost. The ability for one side of the brain to take over the function of the other is known as "plasticity.”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3733800" cy="685800"/>
          </a:xfrm>
        </p:spPr>
        <p:txBody>
          <a:bodyPr/>
          <a:lstStyle/>
          <a:p>
            <a:r>
              <a:rPr lang="en-US" sz="3200"/>
              <a:t>The lateral ventricles</a:t>
            </a:r>
          </a:p>
        </p:txBody>
      </p:sp>
      <p:sp>
        <p:nvSpPr>
          <p:cNvPr id="6147" name="Rectangle 3"/>
          <p:cNvSpPr>
            <a:spLocks noGrp="1" noChangeArrowheads="1"/>
          </p:cNvSpPr>
          <p:nvPr>
            <p:ph type="body" sz="half" idx="1"/>
          </p:nvPr>
        </p:nvSpPr>
        <p:spPr>
          <a:xfrm>
            <a:off x="228600" y="914400"/>
            <a:ext cx="4267200" cy="5181600"/>
          </a:xfrm>
        </p:spPr>
        <p:txBody>
          <a:bodyPr/>
          <a:lstStyle/>
          <a:p>
            <a:pPr>
              <a:lnSpc>
                <a:spcPct val="90000"/>
              </a:lnSpc>
            </a:pPr>
            <a:r>
              <a:rPr lang="en-US" sz="2400"/>
              <a:t>Situated within the cerebral hemispheres</a:t>
            </a:r>
          </a:p>
          <a:p>
            <a:pPr>
              <a:lnSpc>
                <a:spcPct val="90000"/>
              </a:lnSpc>
            </a:pPr>
            <a:r>
              <a:rPr lang="en-US" sz="2400"/>
              <a:t>One on each side of the median plane</a:t>
            </a:r>
          </a:p>
          <a:p>
            <a:pPr>
              <a:lnSpc>
                <a:spcPct val="90000"/>
              </a:lnSpc>
            </a:pPr>
            <a:r>
              <a:rPr lang="en-US" sz="2400"/>
              <a:t>Just below the corpus callosum</a:t>
            </a:r>
          </a:p>
          <a:p>
            <a:pPr>
              <a:lnSpc>
                <a:spcPct val="90000"/>
              </a:lnSpc>
            </a:pPr>
            <a:r>
              <a:rPr lang="en-US" sz="2400"/>
              <a:t>They are separated from each other by a thin membrane called septum pellucidum</a:t>
            </a:r>
          </a:p>
          <a:p>
            <a:pPr>
              <a:lnSpc>
                <a:spcPct val="90000"/>
              </a:lnSpc>
            </a:pPr>
            <a:r>
              <a:rPr lang="en-US" sz="2400"/>
              <a:t>Lined by ciliated epithelium</a:t>
            </a:r>
          </a:p>
          <a:p>
            <a:pPr>
              <a:lnSpc>
                <a:spcPct val="90000"/>
              </a:lnSpc>
            </a:pPr>
            <a:r>
              <a:rPr lang="en-US" sz="2400"/>
              <a:t>They communicate with the third ventricle by interventricular foramina (foramina of Monro)</a:t>
            </a:r>
          </a:p>
        </p:txBody>
      </p:sp>
      <p:pic>
        <p:nvPicPr>
          <p:cNvPr id="6148" name="Picture 4" descr="ventriclesnormal"/>
          <p:cNvPicPr>
            <a:picLocks noGrp="1" noChangeAspect="1" noChangeArrowheads="1"/>
          </p:cNvPicPr>
          <p:nvPr>
            <p:ph sz="half" idx="2"/>
          </p:nvPr>
        </p:nvPicPr>
        <p:blipFill>
          <a:blip r:embed="rId2"/>
          <a:srcRect/>
          <a:stretch>
            <a:fillRect/>
          </a:stretch>
        </p:blipFill>
        <p:spPr>
          <a:xfrm>
            <a:off x="4619625" y="990600"/>
            <a:ext cx="4511675" cy="5334000"/>
          </a:xfrm>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143116"/>
            <a:ext cx="6400800" cy="3495684"/>
          </a:xfrm>
        </p:spPr>
        <p:txBody>
          <a:bodyPr>
            <a:normAutofit/>
          </a:bodyPr>
          <a:lstStyle/>
          <a:p>
            <a:r>
              <a:rPr lang="en-US" sz="6600" dirty="0"/>
              <a:t>THANK YOU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altLang="zh-CN" b="1"/>
              <a:t>Position</a:t>
            </a:r>
          </a:p>
        </p:txBody>
      </p:sp>
      <p:sp>
        <p:nvSpPr>
          <p:cNvPr id="4099" name="Rectangle 3"/>
          <p:cNvSpPr>
            <a:spLocks noGrp="1" noChangeArrowheads="1"/>
          </p:cNvSpPr>
          <p:nvPr>
            <p:ph type="body" sz="half" idx="1"/>
          </p:nvPr>
        </p:nvSpPr>
        <p:spPr>
          <a:xfrm>
            <a:off x="457200" y="1600200"/>
            <a:ext cx="4978400" cy="4530725"/>
          </a:xfrm>
        </p:spPr>
        <p:txBody>
          <a:bodyPr/>
          <a:lstStyle/>
          <a:p>
            <a:pPr marL="495300" indent="-495300"/>
            <a:r>
              <a:rPr lang="en-US" altLang="zh-CN" sz="2600"/>
              <a:t>Lies above and behind the medullar and pons and occupies posterior cranial fossa</a:t>
            </a:r>
          </a:p>
        </p:txBody>
      </p:sp>
      <p:pic>
        <p:nvPicPr>
          <p:cNvPr id="4100" name="Picture 4" descr="3-2"/>
          <p:cNvPicPr>
            <a:picLocks noGrp="1" noChangeAspect="1" noChangeArrowheads="1"/>
          </p:cNvPicPr>
          <p:nvPr>
            <p:ph sz="half" idx="2"/>
          </p:nvPr>
        </p:nvPicPr>
        <p:blipFill>
          <a:blip r:embed="rId2"/>
          <a:srcRect/>
          <a:stretch>
            <a:fillRect/>
          </a:stretch>
        </p:blipFill>
        <p:spPr>
          <a:xfrm>
            <a:off x="4875213" y="1268413"/>
            <a:ext cx="3846512" cy="4862512"/>
          </a:xfrm>
          <a:noFill/>
          <a:ln/>
        </p:spPr>
      </p:pic>
      <p:sp>
        <p:nvSpPr>
          <p:cNvPr id="4101" name="Line 5"/>
          <p:cNvSpPr>
            <a:spLocks noChangeShapeType="1"/>
          </p:cNvSpPr>
          <p:nvPr/>
        </p:nvSpPr>
        <p:spPr bwMode="auto">
          <a:xfrm flipH="1">
            <a:off x="4716463" y="3644900"/>
            <a:ext cx="2879725" cy="1152525"/>
          </a:xfrm>
          <a:prstGeom prst="line">
            <a:avLst/>
          </a:prstGeom>
          <a:noFill/>
          <a:ln w="38100">
            <a:solidFill>
              <a:srgbClr val="0000FF"/>
            </a:solidFill>
            <a:round/>
            <a:headEnd/>
            <a:tailEnd/>
          </a:ln>
          <a:effectLst/>
        </p:spPr>
        <p:txBody>
          <a:bodyPr/>
          <a:lstStyle/>
          <a:p>
            <a:endParaRPr lang="en-GB"/>
          </a:p>
        </p:txBody>
      </p:sp>
      <p:sp>
        <p:nvSpPr>
          <p:cNvPr id="4102" name="Text Box 6"/>
          <p:cNvSpPr txBox="1">
            <a:spLocks noChangeArrowheads="1"/>
          </p:cNvSpPr>
          <p:nvPr/>
        </p:nvSpPr>
        <p:spPr bwMode="auto">
          <a:xfrm>
            <a:off x="3419475" y="4600575"/>
            <a:ext cx="1900238" cy="366713"/>
          </a:xfrm>
          <a:prstGeom prst="rect">
            <a:avLst/>
          </a:prstGeom>
          <a:noFill/>
          <a:ln w="9525">
            <a:noFill/>
            <a:miter lim="800000"/>
            <a:headEnd/>
            <a:tailEnd/>
          </a:ln>
          <a:effectLst/>
        </p:spPr>
        <p:txBody>
          <a:bodyPr>
            <a:spAutoFit/>
          </a:bodyPr>
          <a:lstStyle/>
          <a:p>
            <a:r>
              <a:rPr lang="en-US" altLang="zh-CN"/>
              <a:t>Cerebellum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wipe(down)">
                                      <p:cBhvr>
                                        <p:cTn id="11" dur="500"/>
                                        <p:tgtEl>
                                          <p:spTgt spid="410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wipe(down)">
                                      <p:cBhvr>
                                        <p:cTn id="15"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1" grpId="0" animBg="1"/>
      <p:bldP spid="410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a:r>
              <a:rPr lang="en-US" altLang="zh-CN" sz="4800" b="1"/>
              <a:t>Lobs</a:t>
            </a:r>
            <a:br>
              <a:rPr lang="en-US" altLang="zh-CN" sz="4800" b="1"/>
            </a:br>
            <a:endParaRPr lang="en-US" altLang="zh-CN" sz="4800" b="1"/>
          </a:p>
        </p:txBody>
      </p:sp>
      <p:sp>
        <p:nvSpPr>
          <p:cNvPr id="8195" name="Rectangle 3"/>
          <p:cNvSpPr>
            <a:spLocks noGrp="1" noChangeArrowheads="1"/>
          </p:cNvSpPr>
          <p:nvPr>
            <p:ph type="body" sz="half" idx="1"/>
          </p:nvPr>
        </p:nvSpPr>
        <p:spPr>
          <a:xfrm>
            <a:off x="457200" y="1196975"/>
            <a:ext cx="4762500" cy="4933950"/>
          </a:xfrm>
        </p:spPr>
        <p:txBody>
          <a:bodyPr/>
          <a:lstStyle/>
          <a:p>
            <a:pPr>
              <a:lnSpc>
                <a:spcPct val="130000"/>
              </a:lnSpc>
            </a:pPr>
            <a:r>
              <a:rPr lang="en-US" altLang="zh-CN" sz="2200" dirty="0"/>
              <a:t>Two deep fissures</a:t>
            </a:r>
          </a:p>
          <a:p>
            <a:pPr lvl="1">
              <a:lnSpc>
                <a:spcPct val="130000"/>
              </a:lnSpc>
            </a:pPr>
            <a:r>
              <a:rPr lang="en-US" altLang="zh-CN" sz="2000" b="1" dirty="0"/>
              <a:t>Primary fissure</a:t>
            </a:r>
            <a:endParaRPr lang="zh-CN" altLang="en-US" sz="1900" b="1" dirty="0">
              <a:solidFill>
                <a:srgbClr val="0000FF"/>
              </a:solidFill>
            </a:endParaRPr>
          </a:p>
          <a:p>
            <a:pPr lvl="1">
              <a:lnSpc>
                <a:spcPct val="130000"/>
              </a:lnSpc>
            </a:pPr>
            <a:r>
              <a:rPr lang="en-US" altLang="zh-CN" sz="2000" b="1" dirty="0" err="1"/>
              <a:t>Posterolateral</a:t>
            </a:r>
            <a:r>
              <a:rPr lang="en-US" altLang="zh-CN" sz="2000" b="1" dirty="0"/>
              <a:t> fissure</a:t>
            </a:r>
            <a:endParaRPr lang="zh-CN" altLang="en-US" sz="1900" b="1" dirty="0">
              <a:solidFill>
                <a:srgbClr val="0000FF"/>
              </a:solidFill>
            </a:endParaRPr>
          </a:p>
          <a:p>
            <a:pPr>
              <a:lnSpc>
                <a:spcPct val="130000"/>
              </a:lnSpc>
            </a:pPr>
            <a:r>
              <a:rPr lang="en-US" altLang="zh-CN" sz="2200" dirty="0"/>
              <a:t>Three lobs</a:t>
            </a:r>
          </a:p>
          <a:p>
            <a:pPr lvl="1">
              <a:lnSpc>
                <a:spcPct val="130000"/>
              </a:lnSpc>
            </a:pPr>
            <a:r>
              <a:rPr lang="en-US" altLang="zh-CN" sz="2000" b="1" dirty="0" err="1"/>
              <a:t>Flocculonodular</a:t>
            </a:r>
            <a:r>
              <a:rPr lang="en-US" altLang="zh-CN" sz="2000" b="1" dirty="0"/>
              <a:t> lobe </a:t>
            </a:r>
          </a:p>
          <a:p>
            <a:pPr lvl="1">
              <a:lnSpc>
                <a:spcPct val="130000"/>
              </a:lnSpc>
              <a:buNone/>
            </a:pPr>
            <a:r>
              <a:rPr lang="en-US" altLang="zh-CN" sz="2000" dirty="0" err="1"/>
              <a:t>flocculus</a:t>
            </a:r>
            <a:r>
              <a:rPr lang="en-US" altLang="zh-CN" sz="2000" dirty="0"/>
              <a:t> and nodule</a:t>
            </a:r>
          </a:p>
          <a:p>
            <a:pPr lvl="1">
              <a:lnSpc>
                <a:spcPct val="130000"/>
              </a:lnSpc>
            </a:pPr>
            <a:r>
              <a:rPr lang="en-US" altLang="zh-CN" sz="2000" b="1" dirty="0"/>
              <a:t>Anterior lobe</a:t>
            </a:r>
            <a:r>
              <a:rPr lang="en-US" altLang="zh-CN" sz="2000" dirty="0"/>
              <a:t>                                     </a:t>
            </a:r>
          </a:p>
          <a:p>
            <a:pPr lvl="1">
              <a:lnSpc>
                <a:spcPct val="130000"/>
              </a:lnSpc>
            </a:pPr>
            <a:r>
              <a:rPr lang="en-US" altLang="zh-CN" sz="2000" b="1" dirty="0"/>
              <a:t>Posterior lobe</a:t>
            </a:r>
            <a:r>
              <a:rPr lang="en-US" altLang="zh-CN" sz="2000" dirty="0"/>
              <a:t> </a:t>
            </a:r>
          </a:p>
        </p:txBody>
      </p:sp>
      <p:sp>
        <p:nvSpPr>
          <p:cNvPr id="8196" name="AutoShape 4"/>
          <p:cNvSpPr>
            <a:spLocks/>
          </p:cNvSpPr>
          <p:nvPr/>
        </p:nvSpPr>
        <p:spPr bwMode="auto">
          <a:xfrm>
            <a:off x="3059113" y="4149725"/>
            <a:ext cx="144462" cy="647700"/>
          </a:xfrm>
          <a:prstGeom prst="rightBrace">
            <a:avLst>
              <a:gd name="adj1" fmla="val 37363"/>
              <a:gd name="adj2" fmla="val 50000"/>
            </a:avLst>
          </a:prstGeom>
          <a:noFill/>
          <a:ln w="28575">
            <a:solidFill>
              <a:schemeClr val="tx1"/>
            </a:solidFill>
            <a:round/>
            <a:headEnd/>
            <a:tailEnd/>
          </a:ln>
          <a:effectLst/>
        </p:spPr>
        <p:txBody>
          <a:bodyPr wrap="none" anchor="ctr"/>
          <a:lstStyle/>
          <a:p>
            <a:endParaRPr lang="en-GB"/>
          </a:p>
        </p:txBody>
      </p:sp>
      <p:sp>
        <p:nvSpPr>
          <p:cNvPr id="8197" name="Text Box 5"/>
          <p:cNvSpPr txBox="1">
            <a:spLocks noChangeArrowheads="1"/>
          </p:cNvSpPr>
          <p:nvPr/>
        </p:nvSpPr>
        <p:spPr bwMode="auto">
          <a:xfrm>
            <a:off x="3276600" y="4076700"/>
            <a:ext cx="4752975" cy="701675"/>
          </a:xfrm>
          <a:prstGeom prst="rect">
            <a:avLst/>
          </a:prstGeom>
          <a:noFill/>
          <a:ln w="9525">
            <a:noFill/>
            <a:miter lim="800000"/>
            <a:headEnd/>
            <a:tailEnd/>
          </a:ln>
          <a:effectLst/>
        </p:spPr>
        <p:txBody>
          <a:bodyPr>
            <a:spAutoFit/>
          </a:bodyPr>
          <a:lstStyle/>
          <a:p>
            <a:r>
              <a:rPr lang="en-US" altLang="zh-CN" sz="2000" b="1" dirty="0"/>
              <a:t>Corpus of </a:t>
            </a:r>
          </a:p>
          <a:p>
            <a:r>
              <a:rPr lang="en-US" altLang="zh-CN" sz="2000" b="1" dirty="0" err="1"/>
              <a:t>cerebellar</a:t>
            </a:r>
            <a:endParaRPr lang="zh-CN" altLang="en-US" sz="2000" b="1" dirty="0">
              <a:solidFill>
                <a:srgbClr val="0000FF"/>
              </a:solidFill>
            </a:endParaRPr>
          </a:p>
        </p:txBody>
      </p:sp>
      <p:pic>
        <p:nvPicPr>
          <p:cNvPr id="28674" name="Picture 2" descr="小脑（上面）"/>
          <p:cNvPicPr>
            <a:picLocks noGrp="1" noChangeAspect="1" noChangeArrowheads="1"/>
          </p:cNvPicPr>
          <p:nvPr>
            <p:ph sz="quarter" idx="2"/>
          </p:nvPr>
        </p:nvPicPr>
        <p:blipFill>
          <a:blip r:embed="rId2">
            <a:lum bright="-12000" contrast="18000"/>
          </a:blip>
          <a:srcRect/>
          <a:stretch>
            <a:fillRect/>
          </a:stretch>
        </p:blipFill>
        <p:spPr>
          <a:xfrm>
            <a:off x="5076825" y="1052513"/>
            <a:ext cx="3790950" cy="2274887"/>
          </a:xfrm>
          <a:noFill/>
          <a:ln/>
        </p:spPr>
      </p:pic>
      <p:pic>
        <p:nvPicPr>
          <p:cNvPr id="28675" name="Picture 3" descr="小脑（下面）"/>
          <p:cNvPicPr>
            <a:picLocks noGrp="1" noChangeAspect="1" noChangeArrowheads="1"/>
          </p:cNvPicPr>
          <p:nvPr>
            <p:ph sz="quarter" idx="3"/>
          </p:nvPr>
        </p:nvPicPr>
        <p:blipFill>
          <a:blip r:embed="rId3">
            <a:lum bright="-12000" contrast="18000"/>
          </a:blip>
          <a:srcRect/>
          <a:stretch>
            <a:fillRect/>
          </a:stretch>
        </p:blipFill>
        <p:spPr>
          <a:xfrm>
            <a:off x="5364163" y="3500438"/>
            <a:ext cx="3600450" cy="24257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wipe(left)">
                                      <p:cBhvr>
                                        <p:cTn id="27" dur="500"/>
                                        <p:tgtEl>
                                          <p:spTgt spid="819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8196"/>
                                        </p:tgtEl>
                                        <p:attrNameLst>
                                          <p:attrName>style.visibility</p:attrName>
                                        </p:attrNameLst>
                                      </p:cBhvr>
                                      <p:to>
                                        <p:strVal val="visible"/>
                                      </p:to>
                                    </p:set>
                                    <p:animEffect transition="in" filter="wipe(left)">
                                      <p:cBhvr>
                                        <p:cTn id="31"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6" grpId="0" animBg="1"/>
      <p:bldP spid="819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lgn="ctr"/>
            <a:r>
              <a:rPr lang="en-US" altLang="zh-CN" sz="4400" b="1"/>
              <a:t>External features</a:t>
            </a:r>
            <a:br>
              <a:rPr lang="en-US" altLang="zh-CN" sz="4400" b="1"/>
            </a:br>
            <a:endParaRPr lang="en-US" altLang="zh-CN" sz="4400" b="1"/>
          </a:p>
        </p:txBody>
      </p:sp>
      <p:sp>
        <p:nvSpPr>
          <p:cNvPr id="5123" name="Rectangle 3"/>
          <p:cNvSpPr>
            <a:spLocks noGrp="1" noChangeArrowheads="1"/>
          </p:cNvSpPr>
          <p:nvPr>
            <p:ph type="body" sz="half" idx="1"/>
          </p:nvPr>
        </p:nvSpPr>
        <p:spPr>
          <a:xfrm>
            <a:off x="457200" y="1600200"/>
            <a:ext cx="8229600" cy="1036638"/>
          </a:xfrm>
          <a:ln>
            <a:solidFill>
              <a:schemeClr val="bg1"/>
            </a:solidFill>
          </a:ln>
        </p:spPr>
        <p:txBody>
          <a:bodyPr/>
          <a:lstStyle/>
          <a:p>
            <a:pPr marL="571500" indent="-571500">
              <a:lnSpc>
                <a:spcPct val="90000"/>
              </a:lnSpc>
              <a:buFont typeface="Wingdings" pitchFamily="2" charset="2"/>
              <a:buNone/>
            </a:pPr>
            <a:r>
              <a:rPr lang="en-US" altLang="zh-CN" sz="2600"/>
              <a:t>Consists of two</a:t>
            </a:r>
            <a:r>
              <a:rPr lang="en-US" altLang="zh-CN" sz="2600" b="1"/>
              <a:t> </a:t>
            </a:r>
            <a:r>
              <a:rPr lang="en-US" altLang="zh-CN" sz="2600" b="1">
                <a:solidFill>
                  <a:srgbClr val="0000FF"/>
                </a:solidFill>
              </a:rPr>
              <a:t>cerebellar hemisphere</a:t>
            </a:r>
            <a:r>
              <a:rPr lang="en-US" altLang="zh-CN" sz="2600"/>
              <a:t> united in the midline by the </a:t>
            </a:r>
            <a:r>
              <a:rPr lang="en-US" altLang="zh-CN" sz="2600" b="1">
                <a:solidFill>
                  <a:srgbClr val="0000FF"/>
                </a:solidFill>
              </a:rPr>
              <a:t>vermis</a:t>
            </a:r>
            <a:r>
              <a:rPr lang="en-US" altLang="zh-CN" sz="2600">
                <a:solidFill>
                  <a:srgbClr val="0000FF"/>
                </a:solidFill>
              </a:rPr>
              <a:t> </a:t>
            </a:r>
          </a:p>
        </p:txBody>
      </p:sp>
      <p:pic>
        <p:nvPicPr>
          <p:cNvPr id="5124" name="Picture 4" descr="小脑-5"/>
          <p:cNvPicPr>
            <a:picLocks noGrp="1" noChangeAspect="1" noChangeArrowheads="1"/>
          </p:cNvPicPr>
          <p:nvPr>
            <p:ph sz="half" idx="2"/>
          </p:nvPr>
        </p:nvPicPr>
        <p:blipFill>
          <a:blip r:embed="rId2"/>
          <a:srcRect/>
          <a:stretch>
            <a:fillRect/>
          </a:stretch>
        </p:blipFill>
        <p:spPr>
          <a:xfrm>
            <a:off x="1187450" y="2554288"/>
            <a:ext cx="6192838" cy="35766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altLang="zh-CN"/>
              <a:t> </a:t>
            </a:r>
            <a:r>
              <a:rPr lang="en-US" altLang="zh-CN" b="1"/>
              <a:t>Lobs</a:t>
            </a:r>
          </a:p>
        </p:txBody>
      </p:sp>
      <p:sp>
        <p:nvSpPr>
          <p:cNvPr id="9219" name="Rectangle 3"/>
          <p:cNvSpPr>
            <a:spLocks noGrp="1" noChangeArrowheads="1"/>
          </p:cNvSpPr>
          <p:nvPr>
            <p:ph type="body" sz="half" idx="1"/>
          </p:nvPr>
        </p:nvSpPr>
        <p:spPr>
          <a:xfrm>
            <a:off x="250825" y="1268413"/>
            <a:ext cx="4038600" cy="4933950"/>
          </a:xfrm>
        </p:spPr>
        <p:txBody>
          <a:bodyPr/>
          <a:lstStyle/>
          <a:p>
            <a:endParaRPr lang="en-US" altLang="zh-CN" sz="2600"/>
          </a:p>
          <a:p>
            <a:endParaRPr lang="en-US" altLang="zh-CN" sz="2600"/>
          </a:p>
        </p:txBody>
      </p:sp>
      <p:pic>
        <p:nvPicPr>
          <p:cNvPr id="9220" name="Picture 4" descr="小脑-1"/>
          <p:cNvPicPr>
            <a:picLocks noGrp="1" noChangeAspect="1" noChangeArrowheads="1"/>
          </p:cNvPicPr>
          <p:nvPr>
            <p:ph sz="quarter" idx="2"/>
          </p:nvPr>
        </p:nvPicPr>
        <p:blipFill>
          <a:blip r:embed="rId2"/>
          <a:srcRect/>
          <a:stretch>
            <a:fillRect/>
          </a:stretch>
        </p:blipFill>
        <p:spPr>
          <a:xfrm>
            <a:off x="1908175" y="620713"/>
            <a:ext cx="4391025" cy="3035300"/>
          </a:xfrm>
          <a:noFill/>
          <a:ln/>
        </p:spPr>
      </p:pic>
      <p:pic>
        <p:nvPicPr>
          <p:cNvPr id="9221" name="Picture 5" descr="小脑-2"/>
          <p:cNvPicPr>
            <a:picLocks noGrp="1" noChangeAspect="1" noChangeArrowheads="1"/>
          </p:cNvPicPr>
          <p:nvPr>
            <p:ph sz="quarter" idx="3"/>
          </p:nvPr>
        </p:nvPicPr>
        <p:blipFill>
          <a:blip r:embed="rId3"/>
          <a:srcRect/>
          <a:stretch>
            <a:fillRect/>
          </a:stretch>
        </p:blipFill>
        <p:spPr>
          <a:xfrm>
            <a:off x="2268538" y="3213100"/>
            <a:ext cx="4498975" cy="3198813"/>
          </a:xfrm>
          <a:noFill/>
          <a:ln/>
        </p:spPr>
      </p:pic>
      <p:sp>
        <p:nvSpPr>
          <p:cNvPr id="9222" name="Line 6"/>
          <p:cNvSpPr>
            <a:spLocks noChangeShapeType="1"/>
          </p:cNvSpPr>
          <p:nvPr/>
        </p:nvSpPr>
        <p:spPr bwMode="auto">
          <a:xfrm>
            <a:off x="2268538" y="1773238"/>
            <a:ext cx="1150937" cy="287337"/>
          </a:xfrm>
          <a:prstGeom prst="line">
            <a:avLst/>
          </a:prstGeom>
          <a:noFill/>
          <a:ln w="28575">
            <a:solidFill>
              <a:srgbClr val="0000FF"/>
            </a:solidFill>
            <a:round/>
            <a:headEnd/>
            <a:tailEnd/>
          </a:ln>
          <a:effectLst/>
        </p:spPr>
        <p:txBody>
          <a:bodyPr/>
          <a:lstStyle/>
          <a:p>
            <a:endParaRPr lang="en-GB"/>
          </a:p>
        </p:txBody>
      </p:sp>
      <p:sp>
        <p:nvSpPr>
          <p:cNvPr id="9223" name="Text Box 7"/>
          <p:cNvSpPr txBox="1">
            <a:spLocks noChangeArrowheads="1"/>
          </p:cNvSpPr>
          <p:nvPr/>
        </p:nvSpPr>
        <p:spPr bwMode="auto">
          <a:xfrm>
            <a:off x="468313" y="1557338"/>
            <a:ext cx="2259012" cy="366712"/>
          </a:xfrm>
          <a:prstGeom prst="rect">
            <a:avLst/>
          </a:prstGeom>
          <a:noFill/>
          <a:ln w="9525">
            <a:noFill/>
            <a:miter lim="800000"/>
            <a:headEnd/>
            <a:tailEnd/>
          </a:ln>
          <a:effectLst/>
        </p:spPr>
        <p:txBody>
          <a:bodyPr>
            <a:spAutoFit/>
          </a:bodyPr>
          <a:lstStyle/>
          <a:p>
            <a:r>
              <a:rPr lang="en-US" altLang="zh-CN" b="1"/>
              <a:t>Primary fissure</a:t>
            </a:r>
          </a:p>
        </p:txBody>
      </p:sp>
      <p:sp>
        <p:nvSpPr>
          <p:cNvPr id="9224" name="Line 8"/>
          <p:cNvSpPr>
            <a:spLocks noChangeShapeType="1"/>
          </p:cNvSpPr>
          <p:nvPr/>
        </p:nvSpPr>
        <p:spPr bwMode="auto">
          <a:xfrm flipH="1" flipV="1">
            <a:off x="2411413" y="4076700"/>
            <a:ext cx="1104900" cy="393700"/>
          </a:xfrm>
          <a:prstGeom prst="line">
            <a:avLst/>
          </a:prstGeom>
          <a:noFill/>
          <a:ln w="28575">
            <a:solidFill>
              <a:srgbClr val="0000FF"/>
            </a:solidFill>
            <a:round/>
            <a:headEnd/>
            <a:tailEnd/>
          </a:ln>
          <a:effectLst/>
        </p:spPr>
        <p:txBody>
          <a:bodyPr/>
          <a:lstStyle/>
          <a:p>
            <a:endParaRPr lang="en-GB"/>
          </a:p>
        </p:txBody>
      </p:sp>
      <p:sp>
        <p:nvSpPr>
          <p:cNvPr id="9225" name="Text Box 9"/>
          <p:cNvSpPr txBox="1">
            <a:spLocks noChangeArrowheads="1"/>
          </p:cNvSpPr>
          <p:nvPr/>
        </p:nvSpPr>
        <p:spPr bwMode="auto">
          <a:xfrm>
            <a:off x="539750" y="3789363"/>
            <a:ext cx="2814638" cy="366712"/>
          </a:xfrm>
          <a:prstGeom prst="rect">
            <a:avLst/>
          </a:prstGeom>
          <a:noFill/>
          <a:ln w="9525">
            <a:noFill/>
            <a:miter lim="800000"/>
            <a:headEnd/>
            <a:tailEnd/>
          </a:ln>
          <a:effectLst/>
        </p:spPr>
        <p:txBody>
          <a:bodyPr>
            <a:spAutoFit/>
          </a:bodyPr>
          <a:lstStyle/>
          <a:p>
            <a:r>
              <a:rPr lang="en-US" altLang="zh-CN" b="1"/>
              <a:t>Posterolateral fissure</a:t>
            </a:r>
          </a:p>
        </p:txBody>
      </p:sp>
      <p:sp>
        <p:nvSpPr>
          <p:cNvPr id="9226" name="Line 10"/>
          <p:cNvSpPr>
            <a:spLocks noChangeShapeType="1"/>
          </p:cNvSpPr>
          <p:nvPr/>
        </p:nvSpPr>
        <p:spPr bwMode="auto">
          <a:xfrm flipV="1">
            <a:off x="5292725" y="3933825"/>
            <a:ext cx="647700" cy="431800"/>
          </a:xfrm>
          <a:prstGeom prst="line">
            <a:avLst/>
          </a:prstGeom>
          <a:noFill/>
          <a:ln w="28575">
            <a:solidFill>
              <a:srgbClr val="0000FF"/>
            </a:solidFill>
            <a:round/>
            <a:headEnd/>
            <a:tailEnd/>
          </a:ln>
          <a:effectLst/>
        </p:spPr>
        <p:txBody>
          <a:bodyPr/>
          <a:lstStyle/>
          <a:p>
            <a:endParaRPr lang="en-GB"/>
          </a:p>
        </p:txBody>
      </p:sp>
      <p:sp>
        <p:nvSpPr>
          <p:cNvPr id="9227" name="Text Box 11"/>
          <p:cNvSpPr txBox="1">
            <a:spLocks noChangeArrowheads="1"/>
          </p:cNvSpPr>
          <p:nvPr/>
        </p:nvSpPr>
        <p:spPr bwMode="auto">
          <a:xfrm>
            <a:off x="5867400" y="3573463"/>
            <a:ext cx="2495550" cy="366712"/>
          </a:xfrm>
          <a:prstGeom prst="rect">
            <a:avLst/>
          </a:prstGeom>
          <a:noFill/>
          <a:ln w="9525">
            <a:noFill/>
            <a:miter lim="800000"/>
            <a:headEnd/>
            <a:tailEnd/>
          </a:ln>
          <a:effectLst/>
        </p:spPr>
        <p:txBody>
          <a:bodyPr wrap="none">
            <a:spAutoFit/>
          </a:bodyPr>
          <a:lstStyle/>
          <a:p>
            <a:r>
              <a:rPr lang="en-US" altLang="zh-CN" b="1"/>
              <a:t>Flocculonodular lobe</a:t>
            </a:r>
          </a:p>
        </p:txBody>
      </p:sp>
      <p:sp>
        <p:nvSpPr>
          <p:cNvPr id="9228" name="Line 12"/>
          <p:cNvSpPr>
            <a:spLocks noChangeShapeType="1"/>
          </p:cNvSpPr>
          <p:nvPr/>
        </p:nvSpPr>
        <p:spPr bwMode="auto">
          <a:xfrm flipV="1">
            <a:off x="4787900" y="1196975"/>
            <a:ext cx="1079500" cy="287338"/>
          </a:xfrm>
          <a:prstGeom prst="line">
            <a:avLst/>
          </a:prstGeom>
          <a:noFill/>
          <a:ln w="28575">
            <a:solidFill>
              <a:srgbClr val="0000FF"/>
            </a:solidFill>
            <a:round/>
            <a:headEnd/>
            <a:tailEnd/>
          </a:ln>
          <a:effectLst/>
        </p:spPr>
        <p:txBody>
          <a:bodyPr/>
          <a:lstStyle/>
          <a:p>
            <a:endParaRPr lang="en-GB"/>
          </a:p>
        </p:txBody>
      </p:sp>
      <p:sp>
        <p:nvSpPr>
          <p:cNvPr id="9229" name="Text Box 13"/>
          <p:cNvSpPr txBox="1">
            <a:spLocks noChangeArrowheads="1"/>
          </p:cNvSpPr>
          <p:nvPr/>
        </p:nvSpPr>
        <p:spPr bwMode="auto">
          <a:xfrm>
            <a:off x="5867400" y="981075"/>
            <a:ext cx="1657350" cy="366713"/>
          </a:xfrm>
          <a:prstGeom prst="rect">
            <a:avLst/>
          </a:prstGeom>
          <a:noFill/>
          <a:ln w="9525">
            <a:noFill/>
            <a:miter lim="800000"/>
            <a:headEnd/>
            <a:tailEnd/>
          </a:ln>
          <a:effectLst/>
        </p:spPr>
        <p:txBody>
          <a:bodyPr>
            <a:spAutoFit/>
          </a:bodyPr>
          <a:lstStyle/>
          <a:p>
            <a:r>
              <a:rPr lang="en-US" altLang="zh-CN" b="1"/>
              <a:t>Anterior lobe</a:t>
            </a:r>
          </a:p>
        </p:txBody>
      </p:sp>
      <p:sp>
        <p:nvSpPr>
          <p:cNvPr id="9230" name="Line 14"/>
          <p:cNvSpPr>
            <a:spLocks noChangeShapeType="1"/>
          </p:cNvSpPr>
          <p:nvPr/>
        </p:nvSpPr>
        <p:spPr bwMode="auto">
          <a:xfrm flipH="1">
            <a:off x="4787900" y="2060575"/>
            <a:ext cx="431800" cy="360363"/>
          </a:xfrm>
          <a:prstGeom prst="line">
            <a:avLst/>
          </a:prstGeom>
          <a:noFill/>
          <a:ln w="9525">
            <a:solidFill>
              <a:schemeClr val="tx1"/>
            </a:solidFill>
            <a:round/>
            <a:headEnd/>
            <a:tailEnd/>
          </a:ln>
          <a:effectLst/>
        </p:spPr>
        <p:txBody>
          <a:bodyPr/>
          <a:lstStyle/>
          <a:p>
            <a:endParaRPr lang="en-GB"/>
          </a:p>
        </p:txBody>
      </p:sp>
      <p:sp>
        <p:nvSpPr>
          <p:cNvPr id="9231" name="Text Box 15"/>
          <p:cNvSpPr txBox="1">
            <a:spLocks noChangeArrowheads="1"/>
          </p:cNvSpPr>
          <p:nvPr/>
        </p:nvSpPr>
        <p:spPr bwMode="auto">
          <a:xfrm>
            <a:off x="5795963" y="1916113"/>
            <a:ext cx="1792287" cy="366712"/>
          </a:xfrm>
          <a:prstGeom prst="rect">
            <a:avLst/>
          </a:prstGeom>
          <a:noFill/>
          <a:ln w="9525">
            <a:noFill/>
            <a:miter lim="800000"/>
            <a:headEnd/>
            <a:tailEnd/>
          </a:ln>
          <a:effectLst/>
        </p:spPr>
        <p:txBody>
          <a:bodyPr>
            <a:spAutoFit/>
          </a:bodyPr>
          <a:lstStyle/>
          <a:p>
            <a:r>
              <a:rPr lang="en-US" altLang="zh-CN" b="1"/>
              <a:t>Posterior lobe</a:t>
            </a:r>
          </a:p>
        </p:txBody>
      </p:sp>
      <p:sp>
        <p:nvSpPr>
          <p:cNvPr id="9232" name="Line 16"/>
          <p:cNvSpPr>
            <a:spLocks noChangeShapeType="1"/>
          </p:cNvSpPr>
          <p:nvPr/>
        </p:nvSpPr>
        <p:spPr bwMode="auto">
          <a:xfrm flipV="1">
            <a:off x="5003800" y="2133600"/>
            <a:ext cx="863600" cy="287338"/>
          </a:xfrm>
          <a:prstGeom prst="line">
            <a:avLst/>
          </a:prstGeom>
          <a:noFill/>
          <a:ln w="28575">
            <a:solidFill>
              <a:srgbClr val="0000FF"/>
            </a:solidFill>
            <a:round/>
            <a:headEnd/>
            <a:tailEnd/>
          </a:ln>
          <a:effectLst/>
        </p:spPr>
        <p:txBody>
          <a:bodyPr/>
          <a:lstStyle/>
          <a:p>
            <a:endParaRPr lang="en-GB"/>
          </a:p>
        </p:txBody>
      </p:sp>
      <p:sp>
        <p:nvSpPr>
          <p:cNvPr id="9233" name="AutoShape 17"/>
          <p:cNvSpPr>
            <a:spLocks/>
          </p:cNvSpPr>
          <p:nvPr/>
        </p:nvSpPr>
        <p:spPr bwMode="auto">
          <a:xfrm>
            <a:off x="7451725" y="1196975"/>
            <a:ext cx="152400" cy="914400"/>
          </a:xfrm>
          <a:prstGeom prst="rightBrace">
            <a:avLst>
              <a:gd name="adj1" fmla="val 50000"/>
              <a:gd name="adj2" fmla="val 50000"/>
            </a:avLst>
          </a:prstGeom>
          <a:noFill/>
          <a:ln w="9525">
            <a:solidFill>
              <a:srgbClr val="0000FF"/>
            </a:solidFill>
            <a:round/>
            <a:headEnd/>
            <a:tailEnd/>
          </a:ln>
          <a:effectLst/>
        </p:spPr>
        <p:txBody>
          <a:bodyPr wrap="none" anchor="ctr"/>
          <a:lstStyle/>
          <a:p>
            <a:endParaRPr lang="en-GB"/>
          </a:p>
        </p:txBody>
      </p:sp>
      <p:sp>
        <p:nvSpPr>
          <p:cNvPr id="9234" name="Text Box 18"/>
          <p:cNvSpPr txBox="1">
            <a:spLocks noChangeArrowheads="1"/>
          </p:cNvSpPr>
          <p:nvPr/>
        </p:nvSpPr>
        <p:spPr bwMode="auto">
          <a:xfrm>
            <a:off x="7596188" y="1268413"/>
            <a:ext cx="1289050" cy="641350"/>
          </a:xfrm>
          <a:prstGeom prst="rect">
            <a:avLst/>
          </a:prstGeom>
          <a:noFill/>
          <a:ln w="9525">
            <a:noFill/>
            <a:miter lim="800000"/>
            <a:headEnd/>
            <a:tailEnd/>
          </a:ln>
          <a:effectLst/>
        </p:spPr>
        <p:txBody>
          <a:bodyPr wrap="none">
            <a:spAutoFit/>
          </a:bodyPr>
          <a:lstStyle/>
          <a:p>
            <a:r>
              <a:rPr lang="en-US" altLang="zh-CN" b="1"/>
              <a:t>corpus of </a:t>
            </a:r>
          </a:p>
          <a:p>
            <a:r>
              <a:rPr lang="en-US" altLang="zh-CN" b="1"/>
              <a:t>cerebellar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223"/>
                                        </p:tgtEl>
                                        <p:attrNameLst>
                                          <p:attrName>style.visibility</p:attrName>
                                        </p:attrNameLst>
                                      </p:cBhvr>
                                      <p:to>
                                        <p:strVal val="visible"/>
                                      </p:to>
                                    </p:set>
                                    <p:animEffect transition="in" filter="wipe(down)">
                                      <p:cBhvr>
                                        <p:cTn id="11" dur="500"/>
                                        <p:tgtEl>
                                          <p:spTgt spid="9223"/>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wipe(down)">
                                      <p:cBhvr>
                                        <p:cTn id="15" dur="500"/>
                                        <p:tgtEl>
                                          <p:spTgt spid="92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wipe(down)">
                                      <p:cBhvr>
                                        <p:cTn id="20" dur="500"/>
                                        <p:tgtEl>
                                          <p:spTgt spid="9225"/>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224"/>
                                        </p:tgtEl>
                                        <p:attrNameLst>
                                          <p:attrName>style.visibility</p:attrName>
                                        </p:attrNameLst>
                                      </p:cBhvr>
                                      <p:to>
                                        <p:strVal val="visible"/>
                                      </p:to>
                                    </p:set>
                                    <p:animEffect transition="in" filter="wipe(down)">
                                      <p:cBhvr>
                                        <p:cTn id="24" dur="500"/>
                                        <p:tgtEl>
                                          <p:spTgt spid="92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227"/>
                                        </p:tgtEl>
                                        <p:attrNameLst>
                                          <p:attrName>style.visibility</p:attrName>
                                        </p:attrNameLst>
                                      </p:cBhvr>
                                      <p:to>
                                        <p:strVal val="visible"/>
                                      </p:to>
                                    </p:set>
                                    <p:animEffect transition="in" filter="wipe(down)">
                                      <p:cBhvr>
                                        <p:cTn id="29" dur="500"/>
                                        <p:tgtEl>
                                          <p:spTgt spid="9227"/>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9226"/>
                                        </p:tgtEl>
                                        <p:attrNameLst>
                                          <p:attrName>style.visibility</p:attrName>
                                        </p:attrNameLst>
                                      </p:cBhvr>
                                      <p:to>
                                        <p:strVal val="visible"/>
                                      </p:to>
                                    </p:set>
                                    <p:animEffect transition="in" filter="wipe(down)">
                                      <p:cBhvr>
                                        <p:cTn id="33" dur="500"/>
                                        <p:tgtEl>
                                          <p:spTgt spid="92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229"/>
                                        </p:tgtEl>
                                        <p:attrNameLst>
                                          <p:attrName>style.visibility</p:attrName>
                                        </p:attrNameLst>
                                      </p:cBhvr>
                                      <p:to>
                                        <p:strVal val="visible"/>
                                      </p:to>
                                    </p:set>
                                    <p:animEffect transition="in" filter="wipe(down)">
                                      <p:cBhvr>
                                        <p:cTn id="38" dur="500"/>
                                        <p:tgtEl>
                                          <p:spTgt spid="9229"/>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9228"/>
                                        </p:tgtEl>
                                        <p:attrNameLst>
                                          <p:attrName>style.visibility</p:attrName>
                                        </p:attrNameLst>
                                      </p:cBhvr>
                                      <p:to>
                                        <p:strVal val="visible"/>
                                      </p:to>
                                    </p:set>
                                    <p:animEffect transition="in" filter="wipe(down)">
                                      <p:cBhvr>
                                        <p:cTn id="42" dur="500"/>
                                        <p:tgtEl>
                                          <p:spTgt spid="92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231"/>
                                        </p:tgtEl>
                                        <p:attrNameLst>
                                          <p:attrName>style.visibility</p:attrName>
                                        </p:attrNameLst>
                                      </p:cBhvr>
                                      <p:to>
                                        <p:strVal val="visible"/>
                                      </p:to>
                                    </p:set>
                                    <p:animEffect transition="in" filter="wipe(down)">
                                      <p:cBhvr>
                                        <p:cTn id="47" dur="500"/>
                                        <p:tgtEl>
                                          <p:spTgt spid="9231"/>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9232"/>
                                        </p:tgtEl>
                                        <p:attrNameLst>
                                          <p:attrName>style.visibility</p:attrName>
                                        </p:attrNameLst>
                                      </p:cBhvr>
                                      <p:to>
                                        <p:strVal val="visible"/>
                                      </p:to>
                                    </p:set>
                                    <p:animEffect transition="in" filter="wipe(down)">
                                      <p:cBhvr>
                                        <p:cTn id="51" dur="500"/>
                                        <p:tgtEl>
                                          <p:spTgt spid="92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233"/>
                                        </p:tgtEl>
                                        <p:attrNameLst>
                                          <p:attrName>style.visibility</p:attrName>
                                        </p:attrNameLst>
                                      </p:cBhvr>
                                      <p:to>
                                        <p:strVal val="visible"/>
                                      </p:to>
                                    </p:set>
                                    <p:animEffect transition="in" filter="wipe(down)">
                                      <p:cBhvr>
                                        <p:cTn id="56" dur="500"/>
                                        <p:tgtEl>
                                          <p:spTgt spid="92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9234"/>
                                        </p:tgtEl>
                                        <p:attrNameLst>
                                          <p:attrName>style.visibility</p:attrName>
                                        </p:attrNameLst>
                                      </p:cBhvr>
                                      <p:to>
                                        <p:strVal val="visible"/>
                                      </p:to>
                                    </p:set>
                                    <p:animEffect transition="in" filter="wipe(down)">
                                      <p:cBhvr>
                                        <p:cTn id="61"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2" grpId="0" animBg="1"/>
      <p:bldP spid="9223" grpId="0" autoUpdateAnimBg="0"/>
      <p:bldP spid="9224" grpId="0" animBg="1"/>
      <p:bldP spid="9225" grpId="0" autoUpdateAnimBg="0"/>
      <p:bldP spid="9226" grpId="0" animBg="1"/>
      <p:bldP spid="9227" grpId="0" autoUpdateAnimBg="0"/>
      <p:bldP spid="9228" grpId="0" animBg="1"/>
      <p:bldP spid="9229" grpId="0" autoUpdateAnimBg="0"/>
      <p:bldP spid="9231" grpId="0" autoUpdateAnimBg="0"/>
      <p:bldP spid="9232" grpId="0" animBg="1"/>
      <p:bldP spid="9233" grpId="0" animBg="1"/>
      <p:bldP spid="923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altLang="zh-CN" b="1"/>
              <a:t>Internal structures </a:t>
            </a:r>
            <a:endParaRPr lang="en-US" altLang="zh-CN"/>
          </a:p>
        </p:txBody>
      </p:sp>
      <p:sp>
        <p:nvSpPr>
          <p:cNvPr id="10243" name="Rectangle 3"/>
          <p:cNvSpPr>
            <a:spLocks noGrp="1" noChangeArrowheads="1"/>
          </p:cNvSpPr>
          <p:nvPr>
            <p:ph type="body" sz="half" idx="1"/>
          </p:nvPr>
        </p:nvSpPr>
        <p:spPr>
          <a:xfrm>
            <a:off x="428596" y="1643050"/>
            <a:ext cx="4259263" cy="5005387"/>
          </a:xfrm>
        </p:spPr>
        <p:txBody>
          <a:bodyPr/>
          <a:lstStyle/>
          <a:p>
            <a:pPr>
              <a:buFont typeface="Wingdings" pitchFamily="2" charset="2"/>
              <a:buNone/>
            </a:pPr>
            <a:r>
              <a:rPr lang="en-US" altLang="zh-CN" sz="2600" dirty="0"/>
              <a:t> </a:t>
            </a:r>
            <a:r>
              <a:rPr lang="en-US" altLang="zh-CN" sz="3600" b="1" dirty="0"/>
              <a:t>Gray matter</a:t>
            </a:r>
          </a:p>
          <a:p>
            <a:r>
              <a:rPr lang="en-US" altLang="zh-CN" sz="2600" dirty="0" err="1"/>
              <a:t>Cerebellar</a:t>
            </a:r>
            <a:r>
              <a:rPr lang="en-US" altLang="zh-CN" sz="2600" dirty="0"/>
              <a:t> cortex</a:t>
            </a:r>
          </a:p>
          <a:p>
            <a:r>
              <a:rPr lang="en-US" altLang="zh-CN" sz="2600" dirty="0" err="1"/>
              <a:t>Cerebellar</a:t>
            </a:r>
            <a:r>
              <a:rPr lang="en-US" altLang="zh-CN" sz="2600" dirty="0"/>
              <a:t> nuclei</a:t>
            </a:r>
          </a:p>
          <a:p>
            <a:pPr lvl="1"/>
            <a:r>
              <a:rPr lang="en-US" altLang="zh-CN" sz="2200" b="1" dirty="0"/>
              <a:t>Dentate nucleus</a:t>
            </a:r>
            <a:endParaRPr lang="zh-CN" altLang="en-US" sz="2200" b="1" dirty="0">
              <a:solidFill>
                <a:srgbClr val="0000FF"/>
              </a:solidFill>
            </a:endParaRPr>
          </a:p>
          <a:p>
            <a:pPr lvl="1"/>
            <a:r>
              <a:rPr lang="en-US" altLang="zh-CN" sz="2200" dirty="0" err="1"/>
              <a:t>Fastigial</a:t>
            </a:r>
            <a:r>
              <a:rPr lang="en-US" altLang="zh-CN" sz="2200" dirty="0"/>
              <a:t> nucleus</a:t>
            </a:r>
            <a:endParaRPr lang="zh-CN" altLang="en-US" sz="2200" b="1" dirty="0">
              <a:solidFill>
                <a:srgbClr val="0000FF"/>
              </a:solidFill>
            </a:endParaRPr>
          </a:p>
          <a:p>
            <a:pPr lvl="1"/>
            <a:r>
              <a:rPr lang="en-US" altLang="zh-CN" sz="2200" dirty="0"/>
              <a:t>Interposed nucleus</a:t>
            </a:r>
            <a:endParaRPr lang="zh-CN" altLang="en-US" sz="2200" b="1" dirty="0">
              <a:solidFill>
                <a:srgbClr val="0000FF"/>
              </a:solidFill>
            </a:endParaRPr>
          </a:p>
          <a:p>
            <a:pPr lvl="2"/>
            <a:r>
              <a:rPr lang="en-US" altLang="zh-CN" sz="2000" dirty="0" err="1"/>
              <a:t>Emboliform</a:t>
            </a:r>
            <a:r>
              <a:rPr lang="en-US" altLang="zh-CN" sz="2000" dirty="0"/>
              <a:t> nucleus</a:t>
            </a:r>
            <a:endParaRPr lang="zh-CN" altLang="en-US" sz="1800" b="1" dirty="0">
              <a:solidFill>
                <a:srgbClr val="0000FF"/>
              </a:solidFill>
            </a:endParaRPr>
          </a:p>
          <a:p>
            <a:pPr lvl="2"/>
            <a:r>
              <a:rPr lang="en-US" altLang="zh-CN" sz="2000" dirty="0" err="1"/>
              <a:t>Globose</a:t>
            </a:r>
            <a:r>
              <a:rPr lang="en-US" altLang="zh-CN" sz="2000" dirty="0"/>
              <a:t> nucleus</a:t>
            </a:r>
            <a:endParaRPr lang="zh-CN" altLang="en-US" sz="1800" b="1" dirty="0">
              <a:solidFill>
                <a:srgbClr val="0000FF"/>
              </a:solidFill>
            </a:endParaRPr>
          </a:p>
          <a:p>
            <a:pPr>
              <a:buFont typeface="Wingdings" pitchFamily="2" charset="2"/>
              <a:buNone/>
            </a:pPr>
            <a:r>
              <a:rPr lang="en-US" altLang="zh-CN" sz="3100" b="1" dirty="0"/>
              <a:t>White matter</a:t>
            </a:r>
            <a:r>
              <a:rPr lang="zh-CN" altLang="en-US" sz="3100" b="1" dirty="0"/>
              <a:t>－</a:t>
            </a:r>
            <a:r>
              <a:rPr lang="en-US" altLang="zh-CN" sz="2600" dirty="0" err="1"/>
              <a:t>medullary</a:t>
            </a:r>
            <a:r>
              <a:rPr lang="en-US" altLang="zh-CN" sz="2600" dirty="0"/>
              <a:t> center</a:t>
            </a:r>
            <a:endParaRPr lang="zh-CN" altLang="en-US" sz="2300" b="1" dirty="0">
              <a:solidFill>
                <a:srgbClr val="0000FF"/>
              </a:solidFill>
            </a:endParaRPr>
          </a:p>
          <a:p>
            <a:pPr>
              <a:buFont typeface="Wingdings" pitchFamily="2" charset="2"/>
              <a:buNone/>
            </a:pPr>
            <a:r>
              <a:rPr lang="zh-CN" altLang="en-US" sz="2600" dirty="0"/>
              <a:t>    </a:t>
            </a:r>
          </a:p>
        </p:txBody>
      </p:sp>
      <p:pic>
        <p:nvPicPr>
          <p:cNvPr id="10244" name="Picture 4" descr="小脑核"/>
          <p:cNvPicPr>
            <a:picLocks noGrp="1" noChangeAspect="1" noChangeArrowheads="1"/>
          </p:cNvPicPr>
          <p:nvPr>
            <p:ph sz="half" idx="2"/>
          </p:nvPr>
        </p:nvPicPr>
        <p:blipFill>
          <a:blip r:embed="rId2">
            <a:lum bright="-36000" contrast="42000"/>
          </a:blip>
          <a:srcRect/>
          <a:stretch>
            <a:fillRect/>
          </a:stretch>
        </p:blipFill>
        <p:spPr>
          <a:xfrm>
            <a:off x="4500563" y="1484313"/>
            <a:ext cx="4402137" cy="26955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24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24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altLang="zh-CN" b="1"/>
              <a:t>Internal structures</a:t>
            </a:r>
          </a:p>
        </p:txBody>
      </p:sp>
      <p:pic>
        <p:nvPicPr>
          <p:cNvPr id="11267" name="Picture 3" descr="小脑水平切"/>
          <p:cNvPicPr>
            <a:picLocks noGrp="1" noChangeAspect="1" noChangeArrowheads="1"/>
          </p:cNvPicPr>
          <p:nvPr>
            <p:ph sz="half" idx="2"/>
          </p:nvPr>
        </p:nvPicPr>
        <p:blipFill>
          <a:blip r:embed="rId2"/>
          <a:srcRect/>
          <a:stretch>
            <a:fillRect/>
          </a:stretch>
        </p:blipFill>
        <p:spPr>
          <a:xfrm>
            <a:off x="1476375" y="1484313"/>
            <a:ext cx="6048375" cy="3997325"/>
          </a:xfrm>
          <a:noFill/>
          <a:ln/>
        </p:spPr>
      </p:pic>
      <p:sp>
        <p:nvSpPr>
          <p:cNvPr id="11268" name="Line 4"/>
          <p:cNvSpPr>
            <a:spLocks noChangeShapeType="1"/>
          </p:cNvSpPr>
          <p:nvPr/>
        </p:nvSpPr>
        <p:spPr bwMode="auto">
          <a:xfrm flipH="1" flipV="1">
            <a:off x="2411413" y="2205038"/>
            <a:ext cx="936625" cy="287337"/>
          </a:xfrm>
          <a:prstGeom prst="line">
            <a:avLst/>
          </a:prstGeom>
          <a:noFill/>
          <a:ln w="28575">
            <a:solidFill>
              <a:srgbClr val="0000FF"/>
            </a:solidFill>
            <a:round/>
            <a:headEnd/>
            <a:tailEnd/>
          </a:ln>
          <a:effectLst/>
        </p:spPr>
        <p:txBody>
          <a:bodyPr/>
          <a:lstStyle/>
          <a:p>
            <a:endParaRPr lang="en-GB"/>
          </a:p>
        </p:txBody>
      </p:sp>
      <p:sp>
        <p:nvSpPr>
          <p:cNvPr id="11269" name="Text Box 5"/>
          <p:cNvSpPr txBox="1">
            <a:spLocks noChangeArrowheads="1"/>
          </p:cNvSpPr>
          <p:nvPr/>
        </p:nvSpPr>
        <p:spPr bwMode="auto">
          <a:xfrm>
            <a:off x="539750" y="1916113"/>
            <a:ext cx="2051050" cy="366712"/>
          </a:xfrm>
          <a:prstGeom prst="rect">
            <a:avLst/>
          </a:prstGeom>
          <a:noFill/>
          <a:ln w="9525">
            <a:noFill/>
            <a:miter lim="800000"/>
            <a:headEnd/>
            <a:tailEnd/>
          </a:ln>
          <a:effectLst/>
        </p:spPr>
        <p:txBody>
          <a:bodyPr wrap="none">
            <a:spAutoFit/>
          </a:bodyPr>
          <a:lstStyle/>
          <a:p>
            <a:r>
              <a:rPr lang="en-US" altLang="zh-CN" b="1"/>
              <a:t>Cerebellar cortex</a:t>
            </a:r>
          </a:p>
        </p:txBody>
      </p:sp>
      <p:sp>
        <p:nvSpPr>
          <p:cNvPr id="11270" name="Line 6"/>
          <p:cNvSpPr>
            <a:spLocks noChangeShapeType="1"/>
          </p:cNvSpPr>
          <p:nvPr/>
        </p:nvSpPr>
        <p:spPr bwMode="auto">
          <a:xfrm flipH="1" flipV="1">
            <a:off x="2051050" y="3068638"/>
            <a:ext cx="1584325" cy="288925"/>
          </a:xfrm>
          <a:prstGeom prst="line">
            <a:avLst/>
          </a:prstGeom>
          <a:noFill/>
          <a:ln w="28575">
            <a:solidFill>
              <a:srgbClr val="0000FF"/>
            </a:solidFill>
            <a:round/>
            <a:headEnd/>
            <a:tailEnd/>
          </a:ln>
          <a:effectLst/>
        </p:spPr>
        <p:txBody>
          <a:bodyPr/>
          <a:lstStyle/>
          <a:p>
            <a:endParaRPr lang="en-GB"/>
          </a:p>
        </p:txBody>
      </p:sp>
      <p:sp>
        <p:nvSpPr>
          <p:cNvPr id="11271" name="Text Box 7"/>
          <p:cNvSpPr txBox="1">
            <a:spLocks noChangeArrowheads="1"/>
          </p:cNvSpPr>
          <p:nvPr/>
        </p:nvSpPr>
        <p:spPr bwMode="auto">
          <a:xfrm>
            <a:off x="0" y="2852738"/>
            <a:ext cx="1949450" cy="366712"/>
          </a:xfrm>
          <a:prstGeom prst="rect">
            <a:avLst/>
          </a:prstGeom>
          <a:noFill/>
          <a:ln w="9525">
            <a:noFill/>
            <a:miter lim="800000"/>
            <a:headEnd/>
            <a:tailEnd/>
          </a:ln>
          <a:effectLst/>
        </p:spPr>
        <p:txBody>
          <a:bodyPr wrap="none">
            <a:spAutoFit/>
          </a:bodyPr>
          <a:lstStyle/>
          <a:p>
            <a:r>
              <a:rPr lang="en-US" altLang="zh-CN" b="1"/>
              <a:t>Dentate nucleus</a:t>
            </a:r>
          </a:p>
        </p:txBody>
      </p:sp>
      <p:sp>
        <p:nvSpPr>
          <p:cNvPr id="11272" name="Line 8"/>
          <p:cNvSpPr>
            <a:spLocks noChangeShapeType="1"/>
          </p:cNvSpPr>
          <p:nvPr/>
        </p:nvSpPr>
        <p:spPr bwMode="auto">
          <a:xfrm flipV="1">
            <a:off x="4572000" y="2133600"/>
            <a:ext cx="1439863" cy="1295400"/>
          </a:xfrm>
          <a:prstGeom prst="line">
            <a:avLst/>
          </a:prstGeom>
          <a:noFill/>
          <a:ln w="28575">
            <a:solidFill>
              <a:srgbClr val="0000FF"/>
            </a:solidFill>
            <a:round/>
            <a:headEnd/>
            <a:tailEnd/>
          </a:ln>
          <a:effectLst/>
        </p:spPr>
        <p:txBody>
          <a:bodyPr/>
          <a:lstStyle/>
          <a:p>
            <a:endParaRPr lang="en-GB"/>
          </a:p>
        </p:txBody>
      </p:sp>
      <p:sp>
        <p:nvSpPr>
          <p:cNvPr id="11273" name="Text Box 9"/>
          <p:cNvSpPr txBox="1">
            <a:spLocks noChangeArrowheads="1"/>
          </p:cNvSpPr>
          <p:nvPr/>
        </p:nvSpPr>
        <p:spPr bwMode="auto">
          <a:xfrm>
            <a:off x="5992813" y="1865313"/>
            <a:ext cx="2101850" cy="366712"/>
          </a:xfrm>
          <a:prstGeom prst="rect">
            <a:avLst/>
          </a:prstGeom>
          <a:noFill/>
          <a:ln w="9525">
            <a:noFill/>
            <a:miter lim="800000"/>
            <a:headEnd/>
            <a:tailEnd/>
          </a:ln>
          <a:effectLst/>
        </p:spPr>
        <p:txBody>
          <a:bodyPr wrap="none">
            <a:spAutoFit/>
          </a:bodyPr>
          <a:lstStyle/>
          <a:p>
            <a:r>
              <a:rPr lang="en-US" altLang="zh-CN" b="1"/>
              <a:t>Fastigial nucleus</a:t>
            </a:r>
            <a:r>
              <a:rPr lang="en-US" altLang="zh-CN"/>
              <a:t> </a:t>
            </a:r>
          </a:p>
        </p:txBody>
      </p:sp>
      <p:sp>
        <p:nvSpPr>
          <p:cNvPr id="11274" name="Line 10"/>
          <p:cNvSpPr>
            <a:spLocks noChangeShapeType="1"/>
          </p:cNvSpPr>
          <p:nvPr/>
        </p:nvSpPr>
        <p:spPr bwMode="auto">
          <a:xfrm flipV="1">
            <a:off x="4716463" y="2636838"/>
            <a:ext cx="1511300" cy="863600"/>
          </a:xfrm>
          <a:prstGeom prst="line">
            <a:avLst/>
          </a:prstGeom>
          <a:noFill/>
          <a:ln w="28575">
            <a:solidFill>
              <a:srgbClr val="0000FF"/>
            </a:solidFill>
            <a:round/>
            <a:headEnd/>
            <a:tailEnd/>
          </a:ln>
          <a:effectLst/>
        </p:spPr>
        <p:txBody>
          <a:bodyPr/>
          <a:lstStyle/>
          <a:p>
            <a:endParaRPr lang="en-GB"/>
          </a:p>
        </p:txBody>
      </p:sp>
      <p:sp>
        <p:nvSpPr>
          <p:cNvPr id="11275" name="Text Box 11"/>
          <p:cNvSpPr txBox="1">
            <a:spLocks noChangeArrowheads="1"/>
          </p:cNvSpPr>
          <p:nvPr/>
        </p:nvSpPr>
        <p:spPr bwMode="auto">
          <a:xfrm>
            <a:off x="6227763" y="2420938"/>
            <a:ext cx="2025650" cy="366712"/>
          </a:xfrm>
          <a:prstGeom prst="rect">
            <a:avLst/>
          </a:prstGeom>
          <a:noFill/>
          <a:ln w="9525">
            <a:noFill/>
            <a:miter lim="800000"/>
            <a:headEnd/>
            <a:tailEnd/>
          </a:ln>
          <a:effectLst/>
        </p:spPr>
        <p:txBody>
          <a:bodyPr wrap="none">
            <a:spAutoFit/>
          </a:bodyPr>
          <a:lstStyle/>
          <a:p>
            <a:r>
              <a:rPr lang="en-US" altLang="zh-CN" b="1"/>
              <a:t>Globose nucleus</a:t>
            </a:r>
          </a:p>
        </p:txBody>
      </p:sp>
      <p:sp>
        <p:nvSpPr>
          <p:cNvPr id="11276" name="Line 12"/>
          <p:cNvSpPr>
            <a:spLocks noChangeShapeType="1"/>
          </p:cNvSpPr>
          <p:nvPr/>
        </p:nvSpPr>
        <p:spPr bwMode="auto">
          <a:xfrm flipV="1">
            <a:off x="4889500" y="3141663"/>
            <a:ext cx="1871663" cy="503237"/>
          </a:xfrm>
          <a:prstGeom prst="line">
            <a:avLst/>
          </a:prstGeom>
          <a:noFill/>
          <a:ln w="28575">
            <a:solidFill>
              <a:srgbClr val="0000FF"/>
            </a:solidFill>
            <a:round/>
            <a:headEnd/>
            <a:tailEnd/>
          </a:ln>
          <a:effectLst/>
        </p:spPr>
        <p:txBody>
          <a:bodyPr/>
          <a:lstStyle/>
          <a:p>
            <a:endParaRPr lang="en-GB"/>
          </a:p>
        </p:txBody>
      </p:sp>
      <p:sp>
        <p:nvSpPr>
          <p:cNvPr id="11277" name="Text Box 13"/>
          <p:cNvSpPr txBox="1">
            <a:spLocks noChangeArrowheads="1"/>
          </p:cNvSpPr>
          <p:nvPr/>
        </p:nvSpPr>
        <p:spPr bwMode="auto">
          <a:xfrm>
            <a:off x="6762750" y="2924175"/>
            <a:ext cx="2381250" cy="366713"/>
          </a:xfrm>
          <a:prstGeom prst="rect">
            <a:avLst/>
          </a:prstGeom>
          <a:noFill/>
          <a:ln w="9525">
            <a:noFill/>
            <a:miter lim="800000"/>
            <a:headEnd/>
            <a:tailEnd/>
          </a:ln>
          <a:effectLst/>
        </p:spPr>
        <p:txBody>
          <a:bodyPr wrap="none">
            <a:spAutoFit/>
          </a:bodyPr>
          <a:lstStyle/>
          <a:p>
            <a:r>
              <a:rPr lang="en-US" altLang="zh-CN" b="1"/>
              <a:t>Emboliform nucleus</a:t>
            </a:r>
          </a:p>
        </p:txBody>
      </p:sp>
      <p:sp>
        <p:nvSpPr>
          <p:cNvPr id="11278" name="Line 14"/>
          <p:cNvSpPr>
            <a:spLocks noChangeShapeType="1"/>
          </p:cNvSpPr>
          <p:nvPr/>
        </p:nvSpPr>
        <p:spPr bwMode="auto">
          <a:xfrm flipH="1">
            <a:off x="1979613" y="3860800"/>
            <a:ext cx="1152525" cy="792163"/>
          </a:xfrm>
          <a:prstGeom prst="line">
            <a:avLst/>
          </a:prstGeom>
          <a:noFill/>
          <a:ln w="28575">
            <a:solidFill>
              <a:srgbClr val="0000FF"/>
            </a:solidFill>
            <a:round/>
            <a:headEnd/>
            <a:tailEnd/>
          </a:ln>
          <a:effectLst/>
        </p:spPr>
        <p:txBody>
          <a:bodyPr/>
          <a:lstStyle/>
          <a:p>
            <a:endParaRPr lang="en-GB"/>
          </a:p>
        </p:txBody>
      </p:sp>
      <p:sp>
        <p:nvSpPr>
          <p:cNvPr id="11279" name="Text Box 15"/>
          <p:cNvSpPr txBox="1">
            <a:spLocks noChangeArrowheads="1"/>
          </p:cNvSpPr>
          <p:nvPr/>
        </p:nvSpPr>
        <p:spPr bwMode="auto">
          <a:xfrm>
            <a:off x="0" y="4581525"/>
            <a:ext cx="2012950" cy="366713"/>
          </a:xfrm>
          <a:prstGeom prst="rect">
            <a:avLst/>
          </a:prstGeom>
          <a:noFill/>
          <a:ln w="9525">
            <a:noFill/>
            <a:miter lim="800000"/>
            <a:headEnd/>
            <a:tailEnd/>
          </a:ln>
          <a:effectLst/>
        </p:spPr>
        <p:txBody>
          <a:bodyPr wrap="none">
            <a:spAutoFit/>
          </a:bodyPr>
          <a:lstStyle/>
          <a:p>
            <a:r>
              <a:rPr lang="en-US" altLang="zh-CN" b="1"/>
              <a:t>medullary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down)">
                                      <p:cBhvr>
                                        <p:cTn id="7" dur="500"/>
                                        <p:tgtEl>
                                          <p:spTgt spid="1126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wipe(down)">
                                      <p:cBhvr>
                                        <p:cTn id="11" dur="500"/>
                                        <p:tgtEl>
                                          <p:spTgt spid="112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271"/>
                                        </p:tgtEl>
                                        <p:attrNameLst>
                                          <p:attrName>style.visibility</p:attrName>
                                        </p:attrNameLst>
                                      </p:cBhvr>
                                      <p:to>
                                        <p:strVal val="visible"/>
                                      </p:to>
                                    </p:set>
                                    <p:animEffect transition="in" filter="wipe(down)">
                                      <p:cBhvr>
                                        <p:cTn id="16" dur="500"/>
                                        <p:tgtEl>
                                          <p:spTgt spid="1127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1270"/>
                                        </p:tgtEl>
                                        <p:attrNameLst>
                                          <p:attrName>style.visibility</p:attrName>
                                        </p:attrNameLst>
                                      </p:cBhvr>
                                      <p:to>
                                        <p:strVal val="visible"/>
                                      </p:to>
                                    </p:set>
                                    <p:animEffect transition="in" filter="wipe(down)">
                                      <p:cBhvr>
                                        <p:cTn id="20" dur="500"/>
                                        <p:tgtEl>
                                          <p:spTgt spid="112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272"/>
                                        </p:tgtEl>
                                        <p:attrNameLst>
                                          <p:attrName>style.visibility</p:attrName>
                                        </p:attrNameLst>
                                      </p:cBhvr>
                                      <p:to>
                                        <p:strVal val="visible"/>
                                      </p:to>
                                    </p:set>
                                    <p:animEffect transition="in" filter="wipe(down)">
                                      <p:cBhvr>
                                        <p:cTn id="25" dur="500"/>
                                        <p:tgtEl>
                                          <p:spTgt spid="11272"/>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1273"/>
                                        </p:tgtEl>
                                        <p:attrNameLst>
                                          <p:attrName>style.visibility</p:attrName>
                                        </p:attrNameLst>
                                      </p:cBhvr>
                                      <p:to>
                                        <p:strVal val="visible"/>
                                      </p:to>
                                    </p:set>
                                    <p:animEffect transition="in" filter="wipe(down)">
                                      <p:cBhvr>
                                        <p:cTn id="29" dur="500"/>
                                        <p:tgtEl>
                                          <p:spTgt spid="1127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275"/>
                                        </p:tgtEl>
                                        <p:attrNameLst>
                                          <p:attrName>style.visibility</p:attrName>
                                        </p:attrNameLst>
                                      </p:cBhvr>
                                      <p:to>
                                        <p:strVal val="visible"/>
                                      </p:to>
                                    </p:set>
                                    <p:animEffect transition="in" filter="wipe(down)">
                                      <p:cBhvr>
                                        <p:cTn id="34" dur="500"/>
                                        <p:tgtEl>
                                          <p:spTgt spid="11275"/>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1274"/>
                                        </p:tgtEl>
                                        <p:attrNameLst>
                                          <p:attrName>style.visibility</p:attrName>
                                        </p:attrNameLst>
                                      </p:cBhvr>
                                      <p:to>
                                        <p:strVal val="visible"/>
                                      </p:to>
                                    </p:set>
                                    <p:animEffect transition="in" filter="wipe(down)">
                                      <p:cBhvr>
                                        <p:cTn id="38" dur="500"/>
                                        <p:tgtEl>
                                          <p:spTgt spid="1127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277"/>
                                        </p:tgtEl>
                                        <p:attrNameLst>
                                          <p:attrName>style.visibility</p:attrName>
                                        </p:attrNameLst>
                                      </p:cBhvr>
                                      <p:to>
                                        <p:strVal val="visible"/>
                                      </p:to>
                                    </p:set>
                                    <p:animEffect transition="in" filter="wipe(down)">
                                      <p:cBhvr>
                                        <p:cTn id="43" dur="500"/>
                                        <p:tgtEl>
                                          <p:spTgt spid="11277"/>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11276"/>
                                        </p:tgtEl>
                                        <p:attrNameLst>
                                          <p:attrName>style.visibility</p:attrName>
                                        </p:attrNameLst>
                                      </p:cBhvr>
                                      <p:to>
                                        <p:strVal val="visible"/>
                                      </p:to>
                                    </p:set>
                                    <p:animEffect transition="in" filter="wipe(down)">
                                      <p:cBhvr>
                                        <p:cTn id="47" dur="500"/>
                                        <p:tgtEl>
                                          <p:spTgt spid="1127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278"/>
                                        </p:tgtEl>
                                        <p:attrNameLst>
                                          <p:attrName>style.visibility</p:attrName>
                                        </p:attrNameLst>
                                      </p:cBhvr>
                                      <p:to>
                                        <p:strVal val="visible"/>
                                      </p:to>
                                    </p:set>
                                    <p:animEffect transition="in" filter="wipe(down)">
                                      <p:cBhvr>
                                        <p:cTn id="52" dur="500"/>
                                        <p:tgtEl>
                                          <p:spTgt spid="11278"/>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11279"/>
                                        </p:tgtEl>
                                        <p:attrNameLst>
                                          <p:attrName>style.visibility</p:attrName>
                                        </p:attrNameLst>
                                      </p:cBhvr>
                                      <p:to>
                                        <p:strVal val="visible"/>
                                      </p:to>
                                    </p:set>
                                    <p:animEffect transition="in" filter="wipe(down)">
                                      <p:cBhvr>
                                        <p:cTn id="56"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utoUpdateAnimBg="0"/>
      <p:bldP spid="11270" grpId="0" animBg="1"/>
      <p:bldP spid="11271" grpId="0" autoUpdateAnimBg="0"/>
      <p:bldP spid="11272" grpId="0" animBg="1"/>
      <p:bldP spid="11273" grpId="0" autoUpdateAnimBg="0"/>
      <p:bldP spid="11274" grpId="0" animBg="1"/>
      <p:bldP spid="11275" grpId="0" autoUpdateAnimBg="0"/>
      <p:bldP spid="11276" grpId="0" animBg="1"/>
      <p:bldP spid="11277" grpId="0" autoUpdateAnimBg="0"/>
      <p:bldP spid="11278" grpId="0" animBg="1"/>
      <p:bldP spid="1127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GB"/>
          </a:p>
        </p:txBody>
      </p:sp>
      <p:sp>
        <p:nvSpPr>
          <p:cNvPr id="27651" name="Rectangle 3"/>
          <p:cNvSpPr>
            <a:spLocks noGrp="1" noChangeArrowheads="1"/>
          </p:cNvSpPr>
          <p:nvPr>
            <p:ph type="body" idx="1"/>
          </p:nvPr>
        </p:nvSpPr>
        <p:spPr/>
        <p:txBody>
          <a:bodyPr/>
          <a:lstStyle/>
          <a:p>
            <a:pPr eaLnBrk="1" hangingPunct="1"/>
            <a:endParaRPr lang="en-GB"/>
          </a:p>
        </p:txBody>
      </p:sp>
      <p:pic>
        <p:nvPicPr>
          <p:cNvPr id="27652" name="Picture 5" descr="CerebellumLt"/>
          <p:cNvPicPr>
            <a:picLocks noChangeAspect="1" noChangeArrowheads="1"/>
          </p:cNvPicPr>
          <p:nvPr/>
        </p:nvPicPr>
        <p:blipFill>
          <a:blip r:embed="rId2"/>
          <a:srcRect/>
          <a:stretch>
            <a:fillRect/>
          </a:stretch>
        </p:blipFill>
        <p:spPr bwMode="auto">
          <a:xfrm>
            <a:off x="155575" y="46038"/>
            <a:ext cx="8988425" cy="681196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PNSCBMgenlGross.jpg                                            0000300CHD3                            B6D53450:"/>
          <p:cNvPicPr>
            <a:picLocks noGrp="1" noChangeAspect="1" noChangeArrowheads="1"/>
          </p:cNvPicPr>
          <p:nvPr>
            <p:ph idx="1"/>
          </p:nvPr>
        </p:nvPicPr>
        <p:blipFill>
          <a:blip r:embed="rId2"/>
          <a:srcRect/>
          <a:stretch>
            <a:fillRect/>
          </a:stretch>
        </p:blipFill>
        <p:spPr>
          <a:xfrm>
            <a:off x="2382838" y="355600"/>
            <a:ext cx="5578475" cy="6011863"/>
          </a:xfrm>
        </p:spPr>
      </p:pic>
      <p:sp>
        <p:nvSpPr>
          <p:cNvPr id="31750" name="AutoShape 6"/>
          <p:cNvSpPr>
            <a:spLocks/>
          </p:cNvSpPr>
          <p:nvPr/>
        </p:nvSpPr>
        <p:spPr bwMode="auto">
          <a:xfrm rot="-2615198">
            <a:off x="3014663" y="4318000"/>
            <a:ext cx="239712" cy="420688"/>
          </a:xfrm>
          <a:prstGeom prst="leftBrace">
            <a:avLst>
              <a:gd name="adj1" fmla="val 14625"/>
              <a:gd name="adj2" fmla="val 47292"/>
            </a:avLst>
          </a:prstGeom>
          <a:noFill/>
          <a:ln w="9525">
            <a:solidFill>
              <a:schemeClr val="tx1"/>
            </a:solidFill>
            <a:round/>
            <a:headEnd/>
            <a:tailEnd/>
          </a:ln>
          <a:effectLst/>
        </p:spPr>
        <p:txBody>
          <a:bodyPr wrap="none" anchor="ctr"/>
          <a:lstStyle/>
          <a:p>
            <a:endParaRPr lang="en-GB"/>
          </a:p>
        </p:txBody>
      </p:sp>
      <p:sp>
        <p:nvSpPr>
          <p:cNvPr id="31746" name="Rectangle 2"/>
          <p:cNvSpPr>
            <a:spLocks noGrp="1" noChangeArrowheads="1"/>
          </p:cNvSpPr>
          <p:nvPr>
            <p:ph type="title"/>
          </p:nvPr>
        </p:nvSpPr>
        <p:spPr>
          <a:xfrm>
            <a:off x="244475" y="7172325"/>
            <a:ext cx="5181600" cy="1023938"/>
          </a:xfrm>
        </p:spPr>
        <p:txBody>
          <a:bodyPr/>
          <a:lstStyle/>
          <a:p>
            <a:r>
              <a:rPr lang="en-US" sz="3600">
                <a:latin typeface="Helvetica" charset="0"/>
              </a:rPr>
              <a:t>Cerebellar Anatomy</a:t>
            </a:r>
            <a:endParaRPr lang="en-US"/>
          </a:p>
        </p:txBody>
      </p:sp>
      <p:grpSp>
        <p:nvGrpSpPr>
          <p:cNvPr id="2" name="Group 12"/>
          <p:cNvGrpSpPr>
            <a:grpSpLocks/>
          </p:cNvGrpSpPr>
          <p:nvPr/>
        </p:nvGrpSpPr>
        <p:grpSpPr bwMode="auto">
          <a:xfrm>
            <a:off x="582613" y="2309813"/>
            <a:ext cx="3216275" cy="396875"/>
            <a:chOff x="367" y="1455"/>
            <a:chExt cx="2026" cy="250"/>
          </a:xfrm>
        </p:grpSpPr>
        <p:sp>
          <p:nvSpPr>
            <p:cNvPr id="31751" name="Rectangle 7"/>
            <p:cNvSpPr>
              <a:spLocks noChangeArrowheads="1"/>
            </p:cNvSpPr>
            <p:nvPr/>
          </p:nvSpPr>
          <p:spPr bwMode="auto">
            <a:xfrm>
              <a:off x="944" y="1455"/>
              <a:ext cx="1449" cy="250"/>
            </a:xfrm>
            <a:prstGeom prst="rect">
              <a:avLst/>
            </a:prstGeom>
            <a:noFill/>
            <a:ln w="9525">
              <a:noFill/>
              <a:miter lim="800000"/>
              <a:headEnd/>
              <a:tailEnd/>
            </a:ln>
            <a:effectLst/>
          </p:spPr>
          <p:txBody>
            <a:bodyPr wrap="none">
              <a:spAutoFit/>
            </a:bodyPr>
            <a:lstStyle/>
            <a:p>
              <a:r>
                <a:rPr lang="en-US" b="1"/>
                <a:t>Cerebellar Cortex</a:t>
              </a:r>
            </a:p>
          </p:txBody>
        </p:sp>
        <p:sp>
          <p:nvSpPr>
            <p:cNvPr id="31753" name="Line 9"/>
            <p:cNvSpPr>
              <a:spLocks noChangeShapeType="1"/>
            </p:cNvSpPr>
            <p:nvPr/>
          </p:nvSpPr>
          <p:spPr bwMode="auto">
            <a:xfrm>
              <a:off x="367" y="1579"/>
              <a:ext cx="480" cy="0"/>
            </a:xfrm>
            <a:prstGeom prst="line">
              <a:avLst/>
            </a:prstGeom>
            <a:noFill/>
            <a:ln w="38100">
              <a:solidFill>
                <a:srgbClr val="FF0000"/>
              </a:solidFill>
              <a:round/>
              <a:headEnd/>
              <a:tailEnd type="triangle" w="med" len="med"/>
            </a:ln>
            <a:effectLst/>
          </p:spPr>
          <p:txBody>
            <a:bodyPr wrap="none" anchor="ctr"/>
            <a:lstStyle/>
            <a:p>
              <a:endParaRPr lang="en-GB"/>
            </a:p>
          </p:txBody>
        </p:sp>
      </p:grpSp>
      <p:grpSp>
        <p:nvGrpSpPr>
          <p:cNvPr id="3" name="Group 13"/>
          <p:cNvGrpSpPr>
            <a:grpSpLocks/>
          </p:cNvGrpSpPr>
          <p:nvPr/>
        </p:nvGrpSpPr>
        <p:grpSpPr bwMode="auto">
          <a:xfrm>
            <a:off x="203200" y="3224213"/>
            <a:ext cx="4416425" cy="1920875"/>
            <a:chOff x="128" y="2031"/>
            <a:chExt cx="2782" cy="1210"/>
          </a:xfrm>
        </p:grpSpPr>
        <p:sp>
          <p:nvSpPr>
            <p:cNvPr id="31749" name="Text Box 5"/>
            <p:cNvSpPr txBox="1">
              <a:spLocks noChangeArrowheads="1"/>
            </p:cNvSpPr>
            <p:nvPr/>
          </p:nvSpPr>
          <p:spPr bwMode="auto">
            <a:xfrm>
              <a:off x="469" y="2031"/>
              <a:ext cx="2441" cy="1210"/>
            </a:xfrm>
            <a:prstGeom prst="rect">
              <a:avLst/>
            </a:prstGeom>
            <a:noFill/>
            <a:ln w="9525">
              <a:noFill/>
              <a:miter lim="800000"/>
              <a:headEnd/>
              <a:tailEnd/>
            </a:ln>
            <a:effectLst/>
          </p:spPr>
          <p:txBody>
            <a:bodyPr wrap="none">
              <a:spAutoFit/>
            </a:bodyPr>
            <a:lstStyle/>
            <a:p>
              <a:r>
                <a:rPr lang="en-US" b="1"/>
                <a:t>Deep Cerebellar Nuclei:</a:t>
              </a:r>
            </a:p>
            <a:p>
              <a:r>
                <a:rPr lang="en-US"/>
                <a:t>	Dentate</a:t>
              </a:r>
            </a:p>
            <a:p>
              <a:endParaRPr lang="en-US"/>
            </a:p>
            <a:p>
              <a:endParaRPr lang="en-US"/>
            </a:p>
            <a:p>
              <a:r>
                <a:rPr lang="en-US"/>
                <a:t>	Interposed</a:t>
              </a:r>
            </a:p>
            <a:p>
              <a:r>
                <a:rPr lang="en-US"/>
                <a:t>			Fastigial</a:t>
              </a:r>
            </a:p>
          </p:txBody>
        </p:sp>
        <p:sp>
          <p:nvSpPr>
            <p:cNvPr id="31755" name="Line 11"/>
            <p:cNvSpPr>
              <a:spLocks noChangeShapeType="1"/>
            </p:cNvSpPr>
            <p:nvPr/>
          </p:nvSpPr>
          <p:spPr bwMode="auto">
            <a:xfrm>
              <a:off x="128" y="2144"/>
              <a:ext cx="352" cy="0"/>
            </a:xfrm>
            <a:prstGeom prst="line">
              <a:avLst/>
            </a:prstGeom>
            <a:noFill/>
            <a:ln w="38100">
              <a:solidFill>
                <a:srgbClr val="FF0000"/>
              </a:solidFill>
              <a:round/>
              <a:headEnd/>
              <a:tailEnd type="triangle" w="med" len="med"/>
            </a:ln>
            <a:effectLst/>
          </p:spPr>
          <p:txBody>
            <a:bodyPr wrap="none" anchor="ctr"/>
            <a:lstStyle/>
            <a:p>
              <a:endParaRPr lang="en-GB"/>
            </a:p>
          </p:txBody>
        </p:sp>
      </p:grpSp>
      <p:sp>
        <p:nvSpPr>
          <p:cNvPr id="31758" name="Text Box 14"/>
          <p:cNvSpPr txBox="1">
            <a:spLocks noChangeArrowheads="1"/>
          </p:cNvSpPr>
          <p:nvPr/>
        </p:nvSpPr>
        <p:spPr bwMode="auto">
          <a:xfrm>
            <a:off x="974725" y="6119813"/>
            <a:ext cx="1779588" cy="396875"/>
          </a:xfrm>
          <a:prstGeom prst="rect">
            <a:avLst/>
          </a:prstGeom>
          <a:noFill/>
          <a:ln w="9525">
            <a:noFill/>
            <a:miter lim="800000"/>
            <a:headEnd/>
            <a:tailEnd/>
          </a:ln>
          <a:effectLst/>
        </p:spPr>
        <p:txBody>
          <a:bodyPr wrap="none">
            <a:spAutoFit/>
          </a:bodyPr>
          <a:lstStyle/>
          <a:p>
            <a:r>
              <a:rPr lang="en-US"/>
              <a:t>PNS Fig. 42-1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GB"/>
          </a:p>
        </p:txBody>
      </p:sp>
      <p:sp>
        <p:nvSpPr>
          <p:cNvPr id="20483" name="Rectangle 3"/>
          <p:cNvSpPr>
            <a:spLocks noGrp="1" noChangeArrowheads="1"/>
          </p:cNvSpPr>
          <p:nvPr>
            <p:ph type="body" idx="1"/>
          </p:nvPr>
        </p:nvSpPr>
        <p:spPr/>
        <p:txBody>
          <a:bodyPr/>
          <a:lstStyle/>
          <a:p>
            <a:pPr eaLnBrk="1" hangingPunct="1"/>
            <a:endParaRPr lang="en-GB"/>
          </a:p>
        </p:txBody>
      </p:sp>
      <p:pic>
        <p:nvPicPr>
          <p:cNvPr id="20484" name="Picture 4" descr="380px-CerebellumDiv"/>
          <p:cNvPicPr>
            <a:picLocks noChangeAspect="1" noChangeArrowheads="1"/>
          </p:cNvPicPr>
          <p:nvPr/>
        </p:nvPicPr>
        <p:blipFill>
          <a:blip r:embed="rId2"/>
          <a:srcRect/>
          <a:stretch>
            <a:fillRect/>
          </a:stretch>
        </p:blipFill>
        <p:spPr bwMode="auto">
          <a:xfrm>
            <a:off x="0" y="228600"/>
            <a:ext cx="8991600" cy="6629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p>
        </p:txBody>
      </p:sp>
      <p:sp>
        <p:nvSpPr>
          <p:cNvPr id="41987" name="Rectangle 3"/>
          <p:cNvSpPr>
            <a:spLocks noGrp="1" noChangeArrowheads="1"/>
          </p:cNvSpPr>
          <p:nvPr>
            <p:ph type="body" idx="1"/>
          </p:nvPr>
        </p:nvSpPr>
        <p:spPr/>
        <p:txBody>
          <a:bodyPr/>
          <a:lstStyle/>
          <a:p>
            <a:endParaRPr lang="en-US"/>
          </a:p>
        </p:txBody>
      </p:sp>
      <p:pic>
        <p:nvPicPr>
          <p:cNvPr id="41989" name="Picture 5" descr="ventriclbig"/>
          <p:cNvPicPr>
            <a:picLocks noChangeAspect="1" noChangeArrowheads="1"/>
          </p:cNvPicPr>
          <p:nvPr/>
        </p:nvPicPr>
        <p:blipFill>
          <a:blip r:embed="rId2"/>
          <a:srcRect/>
          <a:stretch>
            <a:fillRect/>
          </a:stretch>
        </p:blipFill>
        <p:spPr bwMode="auto">
          <a:xfrm>
            <a:off x="0" y="334963"/>
            <a:ext cx="8782050" cy="624681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709738"/>
            <a:ext cx="7623175" cy="1362075"/>
          </a:xfrm>
        </p:spPr>
        <p:txBody>
          <a:bodyPr>
            <a:normAutofit fontScale="90000"/>
          </a:bodyPr>
          <a:lstStyle/>
          <a:p>
            <a:r>
              <a:rPr lang="en-US" altLang="zh-CN" sz="6100" b="1" dirty="0"/>
              <a:t>The Cerebellum</a:t>
            </a:r>
            <a:br>
              <a:rPr lang="en-US" altLang="zh-CN" sz="6100" b="1" dirty="0"/>
            </a:br>
            <a:endParaRPr lang="en-US" altLang="zh-CN" sz="6100" b="1" dirty="0"/>
          </a:p>
        </p:txBody>
      </p:sp>
      <p:sp>
        <p:nvSpPr>
          <p:cNvPr id="3075" name="Rectangle 3"/>
          <p:cNvSpPr>
            <a:spLocks noGrp="1" noChangeArrowheads="1"/>
          </p:cNvSpPr>
          <p:nvPr>
            <p:ph type="subTitle" idx="1"/>
          </p:nvPr>
        </p:nvSpPr>
        <p:spPr/>
        <p:txBody>
          <a:bodyPr/>
          <a:lstStyle/>
          <a:p>
            <a:pPr algn="ctr"/>
            <a:endParaRPr lang="zh-CN" altLang="en-US"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z="4400"/>
              <a:t>FUNCTIONAL DIVISIONS</a:t>
            </a:r>
            <a:r>
              <a:rPr lang="en-US"/>
              <a:t> </a:t>
            </a:r>
          </a:p>
        </p:txBody>
      </p:sp>
      <p:sp>
        <p:nvSpPr>
          <p:cNvPr id="18435" name="Rectangle 4"/>
          <p:cNvSpPr>
            <a:spLocks noGrp="1" noChangeArrowheads="1"/>
          </p:cNvSpPr>
          <p:nvPr>
            <p:ph type="body" sz="half" idx="1"/>
          </p:nvPr>
        </p:nvSpPr>
        <p:spPr/>
        <p:txBody>
          <a:bodyPr/>
          <a:lstStyle/>
          <a:p>
            <a:pPr eaLnBrk="1" hangingPunct="1"/>
            <a:endParaRPr lang="en-US" sz="4000" dirty="0"/>
          </a:p>
        </p:txBody>
      </p:sp>
      <p:sp>
        <p:nvSpPr>
          <p:cNvPr id="18436" name="Rectangle 5"/>
          <p:cNvSpPr>
            <a:spLocks noGrp="1" noChangeArrowheads="1"/>
          </p:cNvSpPr>
          <p:nvPr>
            <p:ph type="body" sz="half" idx="2"/>
          </p:nvPr>
        </p:nvSpPr>
        <p:spPr>
          <a:xfrm>
            <a:off x="1000100" y="1571612"/>
            <a:ext cx="4953000" cy="4411662"/>
          </a:xfrm>
        </p:spPr>
        <p:txBody>
          <a:bodyPr/>
          <a:lstStyle/>
          <a:p>
            <a:pPr algn="ctr" eaLnBrk="1" hangingPunct="1">
              <a:buFont typeface="Wingdings" pitchFamily="2" charset="2"/>
              <a:buNone/>
            </a:pPr>
            <a:r>
              <a:rPr lang="en-US" sz="4000" b="1" dirty="0">
                <a:solidFill>
                  <a:srgbClr val="FF0000"/>
                </a:solidFill>
              </a:rPr>
              <a:t>CEREBELLUM</a:t>
            </a:r>
          </a:p>
          <a:p>
            <a:pPr eaLnBrk="1" hangingPunct="1"/>
            <a:r>
              <a:rPr lang="en-US" sz="3600" b="1" dirty="0"/>
              <a:t>a. Traditional / Transverse or Horizontal division</a:t>
            </a:r>
          </a:p>
          <a:p>
            <a:pPr eaLnBrk="1" hangingPunct="1"/>
            <a:r>
              <a:rPr lang="en-US" sz="3600" b="1" dirty="0"/>
              <a:t>b. Vertical / Longitudinal Division</a:t>
            </a:r>
            <a:r>
              <a:rPr lang="en-US" sz="26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sz="4400"/>
              <a:t>FUNCTIONAL DIVISIONS</a:t>
            </a:r>
          </a:p>
        </p:txBody>
      </p:sp>
      <p:sp>
        <p:nvSpPr>
          <p:cNvPr id="19459" name="Rectangle 3"/>
          <p:cNvSpPr>
            <a:spLocks noGrp="1" noChangeArrowheads="1"/>
          </p:cNvSpPr>
          <p:nvPr>
            <p:ph type="body" idx="1"/>
          </p:nvPr>
        </p:nvSpPr>
        <p:spPr>
          <a:xfrm>
            <a:off x="457200" y="1600200"/>
            <a:ext cx="8458200" cy="5257800"/>
          </a:xfrm>
        </p:spPr>
        <p:txBody>
          <a:bodyPr/>
          <a:lstStyle/>
          <a:p>
            <a:pPr eaLnBrk="1" hangingPunct="1"/>
            <a:r>
              <a:rPr lang="en-US" sz="3600" b="1">
                <a:solidFill>
                  <a:srgbClr val="FF0000"/>
                </a:solidFill>
              </a:rPr>
              <a:t>TRADITIONAL</a:t>
            </a:r>
          </a:p>
          <a:p>
            <a:pPr lvl="1" eaLnBrk="1" hangingPunct="1"/>
            <a:r>
              <a:rPr lang="en-US" sz="3600" b="1"/>
              <a:t>Archicerebellum</a:t>
            </a:r>
          </a:p>
          <a:p>
            <a:pPr lvl="1" eaLnBrk="1" hangingPunct="1"/>
            <a:r>
              <a:rPr lang="en-US" sz="3600" b="1"/>
              <a:t>Paleocerebellum</a:t>
            </a:r>
          </a:p>
          <a:p>
            <a:pPr lvl="1" eaLnBrk="1" hangingPunct="1"/>
            <a:r>
              <a:rPr lang="en-US" sz="3600" b="1"/>
              <a:t>Neocerebellum</a:t>
            </a:r>
          </a:p>
          <a:p>
            <a:pPr eaLnBrk="1" hangingPunct="1"/>
            <a:r>
              <a:rPr lang="en-US" sz="3600" b="1">
                <a:solidFill>
                  <a:srgbClr val="FF0000"/>
                </a:solidFill>
              </a:rPr>
              <a:t>VERTICAL</a:t>
            </a:r>
          </a:p>
          <a:p>
            <a:pPr lvl="1" eaLnBrk="1" hangingPunct="1"/>
            <a:r>
              <a:rPr lang="en-US" sz="3200" b="1"/>
              <a:t>Lateral</a:t>
            </a:r>
          </a:p>
          <a:p>
            <a:pPr lvl="1" eaLnBrk="1" hangingPunct="1"/>
            <a:r>
              <a:rPr lang="en-US" sz="3200" b="1"/>
              <a:t>Intermediate</a:t>
            </a:r>
          </a:p>
          <a:p>
            <a:pPr lvl="1" eaLnBrk="1" hangingPunct="1"/>
            <a:r>
              <a:rPr lang="en-US" sz="3200" b="1"/>
              <a:t>Vermal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altLang="zh-CN" b="1"/>
              <a:t>Three functional divisions</a:t>
            </a:r>
          </a:p>
        </p:txBody>
      </p:sp>
      <p:sp>
        <p:nvSpPr>
          <p:cNvPr id="12291" name="Rectangle 3"/>
          <p:cNvSpPr>
            <a:spLocks noGrp="1" noChangeArrowheads="1"/>
          </p:cNvSpPr>
          <p:nvPr>
            <p:ph type="body" sz="half" idx="1"/>
          </p:nvPr>
        </p:nvSpPr>
        <p:spPr>
          <a:xfrm>
            <a:off x="357158" y="1643050"/>
            <a:ext cx="4038600" cy="4862512"/>
          </a:xfrm>
        </p:spPr>
        <p:txBody>
          <a:bodyPr/>
          <a:lstStyle/>
          <a:p>
            <a:pPr>
              <a:lnSpc>
                <a:spcPct val="90000"/>
              </a:lnSpc>
            </a:pPr>
            <a:r>
              <a:rPr lang="en-US" altLang="zh-CN" sz="2200" b="1" dirty="0" err="1"/>
              <a:t>Vestibulocerebellum</a:t>
            </a:r>
            <a:endParaRPr lang="zh-CN" altLang="en-US" sz="2200" dirty="0"/>
          </a:p>
          <a:p>
            <a:pPr lvl="1">
              <a:lnSpc>
                <a:spcPct val="90000"/>
              </a:lnSpc>
            </a:pPr>
            <a:r>
              <a:rPr lang="en-US" altLang="zh-CN" sz="2200" dirty="0" err="1"/>
              <a:t>Archicerebellum</a:t>
            </a:r>
            <a:endParaRPr lang="zh-CN" altLang="en-US" sz="2200" dirty="0"/>
          </a:p>
          <a:p>
            <a:pPr lvl="1">
              <a:lnSpc>
                <a:spcPct val="90000"/>
              </a:lnSpc>
            </a:pPr>
            <a:r>
              <a:rPr lang="en-US" altLang="zh-CN" sz="2200" dirty="0" err="1"/>
              <a:t>Flocculonodular</a:t>
            </a:r>
            <a:r>
              <a:rPr lang="en-US" altLang="zh-CN" sz="2200" dirty="0"/>
              <a:t> lobe</a:t>
            </a:r>
          </a:p>
          <a:p>
            <a:pPr>
              <a:lnSpc>
                <a:spcPct val="90000"/>
              </a:lnSpc>
            </a:pPr>
            <a:r>
              <a:rPr lang="en-US" altLang="zh-CN" sz="2200" b="1" dirty="0" err="1"/>
              <a:t>Spinocerebellum</a:t>
            </a:r>
            <a:endParaRPr lang="zh-CN" altLang="en-US" sz="2100" b="1" dirty="0">
              <a:solidFill>
                <a:srgbClr val="0000FF"/>
              </a:solidFill>
            </a:endParaRPr>
          </a:p>
          <a:p>
            <a:pPr lvl="1">
              <a:lnSpc>
                <a:spcPct val="90000"/>
              </a:lnSpc>
            </a:pPr>
            <a:r>
              <a:rPr lang="en-US" altLang="zh-CN" sz="2200" dirty="0" err="1"/>
              <a:t>Paleocerebellum</a:t>
            </a:r>
            <a:endParaRPr lang="zh-CN" altLang="en-US" sz="2200" dirty="0"/>
          </a:p>
          <a:p>
            <a:pPr lvl="1">
              <a:lnSpc>
                <a:spcPct val="90000"/>
              </a:lnSpc>
            </a:pPr>
            <a:r>
              <a:rPr lang="en-US" altLang="zh-CN" sz="2200" dirty="0" err="1"/>
              <a:t>Vermis</a:t>
            </a:r>
            <a:r>
              <a:rPr lang="en-US" altLang="zh-CN" sz="2200" dirty="0"/>
              <a:t> and intermediate zone</a:t>
            </a:r>
          </a:p>
          <a:p>
            <a:pPr>
              <a:lnSpc>
                <a:spcPct val="90000"/>
              </a:lnSpc>
            </a:pPr>
            <a:r>
              <a:rPr lang="en-US" altLang="zh-CN" sz="2200" b="1" dirty="0" err="1"/>
              <a:t>Cerebrocerebellum</a:t>
            </a:r>
            <a:endParaRPr lang="zh-CN" altLang="en-US" sz="2200" dirty="0"/>
          </a:p>
          <a:p>
            <a:pPr lvl="1">
              <a:lnSpc>
                <a:spcPct val="90000"/>
              </a:lnSpc>
            </a:pPr>
            <a:r>
              <a:rPr lang="en-US" altLang="zh-CN" sz="2200" dirty="0" err="1"/>
              <a:t>Neocerebellum</a:t>
            </a:r>
            <a:endParaRPr lang="zh-CN" altLang="en-US" sz="2200" dirty="0"/>
          </a:p>
          <a:p>
            <a:pPr lvl="1">
              <a:lnSpc>
                <a:spcPct val="90000"/>
              </a:lnSpc>
            </a:pPr>
            <a:r>
              <a:rPr lang="en-US" altLang="zh-CN" sz="2200" dirty="0"/>
              <a:t>Lateral zone</a:t>
            </a:r>
          </a:p>
        </p:txBody>
      </p:sp>
      <p:pic>
        <p:nvPicPr>
          <p:cNvPr id="12292" name="Picture 4" descr="小脑1"/>
          <p:cNvPicPr>
            <a:picLocks noGrp="1" noChangeAspect="1" noChangeArrowheads="1"/>
          </p:cNvPicPr>
          <p:nvPr>
            <p:ph sz="half" idx="2"/>
          </p:nvPr>
        </p:nvPicPr>
        <p:blipFill>
          <a:blip r:embed="rId2">
            <a:lum bright="-12000" contrast="24000"/>
          </a:blip>
          <a:srcRect/>
          <a:stretch>
            <a:fillRect/>
          </a:stretch>
        </p:blipFill>
        <p:spPr>
          <a:xfrm>
            <a:off x="4284663" y="2138363"/>
            <a:ext cx="4402137" cy="3190875"/>
          </a:xfrm>
          <a:noFill/>
          <a:ln/>
        </p:spPr>
      </p:pic>
      <p:sp>
        <p:nvSpPr>
          <p:cNvPr id="12293" name="Text Box 5"/>
          <p:cNvSpPr txBox="1">
            <a:spLocks noChangeArrowheads="1"/>
          </p:cNvSpPr>
          <p:nvPr/>
        </p:nvSpPr>
        <p:spPr bwMode="auto">
          <a:xfrm>
            <a:off x="5219700" y="4868863"/>
            <a:ext cx="2495550" cy="366712"/>
          </a:xfrm>
          <a:prstGeom prst="rect">
            <a:avLst/>
          </a:prstGeom>
          <a:noFill/>
          <a:ln w="9525">
            <a:noFill/>
            <a:miter lim="800000"/>
            <a:headEnd/>
            <a:tailEnd/>
          </a:ln>
          <a:effectLst/>
        </p:spPr>
        <p:txBody>
          <a:bodyPr wrap="none">
            <a:spAutoFit/>
          </a:bodyPr>
          <a:lstStyle/>
          <a:p>
            <a:r>
              <a:rPr lang="en-US" altLang="zh-CN" b="1"/>
              <a:t>Flocculonodular lobe</a:t>
            </a:r>
          </a:p>
        </p:txBody>
      </p:sp>
      <p:sp>
        <p:nvSpPr>
          <p:cNvPr id="12294" name="Text Box 6"/>
          <p:cNvSpPr txBox="1">
            <a:spLocks noChangeArrowheads="1"/>
          </p:cNvSpPr>
          <p:nvPr/>
        </p:nvSpPr>
        <p:spPr bwMode="auto">
          <a:xfrm>
            <a:off x="6026150" y="2708275"/>
            <a:ext cx="733425" cy="854075"/>
          </a:xfrm>
          <a:prstGeom prst="rect">
            <a:avLst/>
          </a:prstGeom>
          <a:noFill/>
          <a:ln w="9525">
            <a:noFill/>
            <a:miter lim="800000"/>
            <a:headEnd/>
            <a:tailEnd/>
          </a:ln>
          <a:effectLst/>
        </p:spPr>
        <p:txBody>
          <a:bodyPr vert="eaVert" wrap="none">
            <a:spAutoFit/>
          </a:bodyPr>
          <a:lstStyle/>
          <a:p>
            <a:r>
              <a:rPr lang="en-US" altLang="zh-CN" b="1"/>
              <a:t>Vermis</a:t>
            </a:r>
          </a:p>
          <a:p>
            <a:endParaRPr lang="en-US" altLang="zh-CN" b="1"/>
          </a:p>
        </p:txBody>
      </p:sp>
      <p:sp>
        <p:nvSpPr>
          <p:cNvPr id="12295" name="Text Box 7"/>
          <p:cNvSpPr txBox="1">
            <a:spLocks noChangeArrowheads="1"/>
          </p:cNvSpPr>
          <p:nvPr/>
        </p:nvSpPr>
        <p:spPr bwMode="auto">
          <a:xfrm>
            <a:off x="6588125" y="2662238"/>
            <a:ext cx="458788" cy="2035175"/>
          </a:xfrm>
          <a:prstGeom prst="rect">
            <a:avLst/>
          </a:prstGeom>
          <a:noFill/>
          <a:ln w="9525">
            <a:noFill/>
            <a:miter lim="800000"/>
            <a:headEnd/>
            <a:tailEnd/>
          </a:ln>
          <a:effectLst/>
        </p:spPr>
        <p:txBody>
          <a:bodyPr vert="eaVert" wrap="none">
            <a:spAutoFit/>
          </a:bodyPr>
          <a:lstStyle/>
          <a:p>
            <a:r>
              <a:rPr lang="en-US" altLang="zh-CN" b="1"/>
              <a:t>Intermediate zone</a:t>
            </a:r>
          </a:p>
        </p:txBody>
      </p:sp>
      <p:sp>
        <p:nvSpPr>
          <p:cNvPr id="12296" name="Text Box 8"/>
          <p:cNvSpPr txBox="1">
            <a:spLocks noChangeArrowheads="1"/>
          </p:cNvSpPr>
          <p:nvPr/>
        </p:nvSpPr>
        <p:spPr bwMode="auto">
          <a:xfrm>
            <a:off x="7105650" y="2806700"/>
            <a:ext cx="733425" cy="1489075"/>
          </a:xfrm>
          <a:prstGeom prst="rect">
            <a:avLst/>
          </a:prstGeom>
          <a:noFill/>
          <a:ln w="9525">
            <a:noFill/>
            <a:miter lim="800000"/>
            <a:headEnd/>
            <a:tailEnd/>
          </a:ln>
          <a:effectLst/>
        </p:spPr>
        <p:txBody>
          <a:bodyPr vert="eaVert" wrap="none">
            <a:spAutoFit/>
          </a:bodyPr>
          <a:lstStyle/>
          <a:p>
            <a:pPr>
              <a:spcBef>
                <a:spcPct val="20000"/>
              </a:spcBef>
              <a:buClr>
                <a:schemeClr val="accent1"/>
              </a:buClr>
              <a:buSzPct val="65000"/>
              <a:buFont typeface="Wingdings" pitchFamily="2" charset="2"/>
              <a:buNone/>
            </a:pPr>
            <a:r>
              <a:rPr lang="en-US" altLang="zh-CN" b="1"/>
              <a:t>Lateral zone </a:t>
            </a:r>
          </a:p>
          <a:p>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22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22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293"/>
                                        </p:tgtEl>
                                        <p:attrNameLst>
                                          <p:attrName>style.visibility</p:attrName>
                                        </p:attrNameLst>
                                      </p:cBhvr>
                                      <p:to>
                                        <p:strVal val="visible"/>
                                      </p:to>
                                    </p:set>
                                    <p:animEffect transition="in" filter="wipe(left)">
                                      <p:cBhvr>
                                        <p:cTn id="31" dur="500"/>
                                        <p:tgtEl>
                                          <p:spTgt spid="1229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294"/>
                                        </p:tgtEl>
                                        <p:attrNameLst>
                                          <p:attrName>style.visibility</p:attrName>
                                        </p:attrNameLst>
                                      </p:cBhvr>
                                      <p:to>
                                        <p:strVal val="visible"/>
                                      </p:to>
                                    </p:set>
                                    <p:animEffect transition="in" filter="wipe(up)">
                                      <p:cBhvr>
                                        <p:cTn id="36" dur="500"/>
                                        <p:tgtEl>
                                          <p:spTgt spid="12294"/>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2295"/>
                                        </p:tgtEl>
                                        <p:attrNameLst>
                                          <p:attrName>style.visibility</p:attrName>
                                        </p:attrNameLst>
                                      </p:cBhvr>
                                      <p:to>
                                        <p:strVal val="visible"/>
                                      </p:to>
                                    </p:set>
                                    <p:animEffect transition="in" filter="wipe(up)">
                                      <p:cBhvr>
                                        <p:cTn id="40" dur="500"/>
                                        <p:tgtEl>
                                          <p:spTgt spid="1229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2296"/>
                                        </p:tgtEl>
                                        <p:attrNameLst>
                                          <p:attrName>style.visibility</p:attrName>
                                        </p:attrNameLst>
                                      </p:cBhvr>
                                      <p:to>
                                        <p:strVal val="visible"/>
                                      </p:to>
                                    </p:set>
                                    <p:animEffect transition="in" filter="wipe(up)">
                                      <p:cBhvr>
                                        <p:cTn id="45"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3" grpId="0" autoUpdateAnimBg="0"/>
      <p:bldP spid="12294" grpId="0" autoUpdateAnimBg="0"/>
      <p:bldP spid="12295" grpId="0" autoUpdateAnimBg="0"/>
      <p:bldP spid="1229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41338" y="533400"/>
            <a:ext cx="8061325" cy="5791200"/>
          </a:xfrm>
          <a:prstGeom prst="rect">
            <a:avLst/>
          </a:prstGeom>
          <a:gradFill rotWithShape="0">
            <a:gsLst>
              <a:gs pos="0">
                <a:srgbClr val="CC0000">
                  <a:gamma/>
                  <a:shade val="49804"/>
                  <a:invGamma/>
                </a:srgbClr>
              </a:gs>
              <a:gs pos="100000">
                <a:srgbClr val="CC0000"/>
              </a:gs>
            </a:gsLst>
            <a:lin ang="5400000" scaled="1"/>
          </a:gradFill>
          <a:ln w="12700">
            <a:solidFill>
              <a:schemeClr val="tx1"/>
            </a:solidFill>
            <a:miter lim="800000"/>
            <a:headEnd/>
            <a:tailEnd/>
          </a:ln>
          <a:effectLst>
            <a:outerShdw dist="107763" dir="2700000" algn="ctr" rotWithShape="0">
              <a:schemeClr val="tx1"/>
            </a:outerShdw>
          </a:effectLst>
        </p:spPr>
        <p:txBody>
          <a:bodyPr lIns="92075" tIns="46038" rIns="92075" bIns="46038" anchor="ctr">
            <a:spAutoFit/>
          </a:bodyPr>
          <a:lstStyle/>
          <a:p>
            <a:endParaRPr lang="en-GB"/>
          </a:p>
        </p:txBody>
      </p:sp>
      <p:sp>
        <p:nvSpPr>
          <p:cNvPr id="29699" name="Rectangle 3"/>
          <p:cNvSpPr>
            <a:spLocks noChangeArrowheads="1"/>
          </p:cNvSpPr>
          <p:nvPr/>
        </p:nvSpPr>
        <p:spPr bwMode="auto">
          <a:xfrm>
            <a:off x="914400" y="914400"/>
            <a:ext cx="7315200" cy="5029200"/>
          </a:xfrm>
          <a:prstGeom prst="rect">
            <a:avLst/>
          </a:prstGeom>
          <a:solidFill>
            <a:srgbClr val="FFFFFF"/>
          </a:solidFill>
          <a:ln w="12700">
            <a:solidFill>
              <a:schemeClr val="tx1"/>
            </a:solidFill>
            <a:miter lim="800000"/>
            <a:headEnd/>
            <a:tailEnd/>
          </a:ln>
          <a:effectLst/>
        </p:spPr>
        <p:txBody>
          <a:bodyPr lIns="92075" tIns="46038" rIns="92075" bIns="46038" anchor="ctr">
            <a:spAutoFit/>
          </a:bodyPr>
          <a:lstStyle/>
          <a:p>
            <a:endParaRPr lang="en-GB"/>
          </a:p>
        </p:txBody>
      </p:sp>
      <p:pic>
        <p:nvPicPr>
          <p:cNvPr id="29700" name="Picture 4" descr="E:\GDATA\P-NEURO\MNeuroanatomy\CerebellarAffrents.jpg"/>
          <p:cNvPicPr>
            <a:picLocks noChangeAspect="1" noChangeArrowheads="1"/>
          </p:cNvPicPr>
          <p:nvPr/>
        </p:nvPicPr>
        <p:blipFill>
          <a:blip r:embed="rId2"/>
          <a:srcRect/>
          <a:stretch>
            <a:fillRect/>
          </a:stretch>
        </p:blipFill>
        <p:spPr bwMode="auto">
          <a:xfrm>
            <a:off x="947738" y="1219200"/>
            <a:ext cx="5724525" cy="4675188"/>
          </a:xfrm>
          <a:prstGeom prst="rect">
            <a:avLst/>
          </a:prstGeom>
          <a:noFill/>
        </p:spPr>
      </p:pic>
      <p:sp>
        <p:nvSpPr>
          <p:cNvPr id="29701" name="Text Box 5"/>
          <p:cNvSpPr txBox="1">
            <a:spLocks noChangeArrowheads="1"/>
          </p:cNvSpPr>
          <p:nvPr/>
        </p:nvSpPr>
        <p:spPr bwMode="auto">
          <a:xfrm>
            <a:off x="6164263" y="2081213"/>
            <a:ext cx="2171700" cy="3094037"/>
          </a:xfrm>
          <a:prstGeom prst="rect">
            <a:avLst/>
          </a:prstGeom>
          <a:noFill/>
          <a:ln w="12700">
            <a:noFill/>
            <a:miter lim="800000"/>
            <a:headEnd/>
            <a:tailEnd/>
          </a:ln>
          <a:effectLst/>
        </p:spPr>
        <p:txBody>
          <a:bodyPr wrap="none" lIns="92075" tIns="46038" rIns="92075" bIns="46038">
            <a:spAutoFit/>
          </a:bodyPr>
          <a:lstStyle/>
          <a:p>
            <a:pPr eaLnBrk="0" hangingPunct="0">
              <a:spcBef>
                <a:spcPct val="10000"/>
              </a:spcBef>
            </a:pPr>
            <a:r>
              <a:rPr kumimoji="1" lang="en-US" altLang="ko-KR" sz="1600" b="1" i="1">
                <a:solidFill>
                  <a:schemeClr val="tx2"/>
                </a:solidFill>
                <a:latin typeface="Arial" pitchFamily="34" charset="0"/>
                <a:ea typeface="돋움" pitchFamily="34" charset="-127"/>
              </a:rPr>
              <a:t>Spinocerebellum</a:t>
            </a:r>
          </a:p>
          <a:p>
            <a:pPr eaLnBrk="0" hangingPunct="0">
              <a:spcBef>
                <a:spcPct val="10000"/>
              </a:spcBef>
            </a:pPr>
            <a:endParaRPr kumimoji="1" lang="en-US" altLang="ko-KR" sz="1800" b="1" i="1">
              <a:solidFill>
                <a:schemeClr val="tx2"/>
              </a:solidFill>
              <a:latin typeface="Arial" pitchFamily="34" charset="0"/>
              <a:ea typeface="돋움" pitchFamily="34" charset="-127"/>
            </a:endParaRPr>
          </a:p>
          <a:p>
            <a:pPr eaLnBrk="0" hangingPunct="0">
              <a:spcBef>
                <a:spcPct val="10000"/>
              </a:spcBef>
            </a:pPr>
            <a:endParaRPr kumimoji="1" lang="en-US" altLang="ko-KR" sz="1800" b="1" i="1">
              <a:solidFill>
                <a:schemeClr val="tx2"/>
              </a:solidFill>
              <a:latin typeface="Arial" pitchFamily="34" charset="0"/>
              <a:ea typeface="돋움" pitchFamily="34" charset="-127"/>
            </a:endParaRPr>
          </a:p>
          <a:p>
            <a:pPr eaLnBrk="0" hangingPunct="0">
              <a:spcBef>
                <a:spcPct val="10000"/>
              </a:spcBef>
            </a:pPr>
            <a:endParaRPr kumimoji="1" lang="en-US" altLang="ko-KR" sz="1800" b="1" i="1">
              <a:solidFill>
                <a:schemeClr val="tx2"/>
              </a:solidFill>
              <a:latin typeface="Arial" pitchFamily="34" charset="0"/>
              <a:ea typeface="돋움" pitchFamily="34" charset="-127"/>
            </a:endParaRPr>
          </a:p>
          <a:p>
            <a:pPr eaLnBrk="0" hangingPunct="0">
              <a:lnSpc>
                <a:spcPct val="80000"/>
              </a:lnSpc>
              <a:spcBef>
                <a:spcPct val="10000"/>
              </a:spcBef>
            </a:pPr>
            <a:endParaRPr kumimoji="1" lang="en-US" altLang="ko-KR" sz="1800" b="1" i="1">
              <a:solidFill>
                <a:schemeClr val="tx2"/>
              </a:solidFill>
              <a:latin typeface="Arial" pitchFamily="34" charset="0"/>
              <a:ea typeface="돋움" pitchFamily="34" charset="-127"/>
            </a:endParaRPr>
          </a:p>
          <a:p>
            <a:pPr eaLnBrk="0" hangingPunct="0">
              <a:spcBef>
                <a:spcPct val="10000"/>
              </a:spcBef>
            </a:pPr>
            <a:r>
              <a:rPr kumimoji="1" lang="en-US" altLang="ko-KR" sz="1600" b="1" i="1">
                <a:solidFill>
                  <a:schemeClr val="tx2"/>
                </a:solidFill>
                <a:latin typeface="Arial" pitchFamily="34" charset="0"/>
                <a:ea typeface="돋움" pitchFamily="34" charset="-127"/>
              </a:rPr>
              <a:t>Pontocerebellum</a:t>
            </a:r>
          </a:p>
          <a:p>
            <a:pPr eaLnBrk="0" hangingPunct="0">
              <a:spcBef>
                <a:spcPct val="10000"/>
              </a:spcBef>
            </a:pPr>
            <a:endParaRPr kumimoji="1" lang="en-US" altLang="ko-KR" sz="1800" b="1" i="1">
              <a:solidFill>
                <a:schemeClr val="tx2"/>
              </a:solidFill>
              <a:latin typeface="Arial" pitchFamily="34" charset="0"/>
              <a:ea typeface="돋움" pitchFamily="34" charset="-127"/>
            </a:endParaRPr>
          </a:p>
          <a:p>
            <a:pPr eaLnBrk="0" hangingPunct="0">
              <a:spcBef>
                <a:spcPct val="10000"/>
              </a:spcBef>
            </a:pPr>
            <a:endParaRPr kumimoji="1" lang="en-US" altLang="ko-KR" sz="1800" b="1" i="1">
              <a:solidFill>
                <a:schemeClr val="tx2"/>
              </a:solidFill>
              <a:latin typeface="Arial" pitchFamily="34" charset="0"/>
              <a:ea typeface="돋움" pitchFamily="34" charset="-127"/>
            </a:endParaRPr>
          </a:p>
          <a:p>
            <a:pPr eaLnBrk="0" hangingPunct="0">
              <a:lnSpc>
                <a:spcPct val="90000"/>
              </a:lnSpc>
              <a:spcBef>
                <a:spcPct val="10000"/>
              </a:spcBef>
            </a:pPr>
            <a:endParaRPr kumimoji="1" lang="en-US" altLang="ko-KR" sz="1800" b="1" i="1">
              <a:solidFill>
                <a:schemeClr val="tx2"/>
              </a:solidFill>
              <a:latin typeface="Arial" pitchFamily="34" charset="0"/>
              <a:ea typeface="돋움" pitchFamily="34" charset="-127"/>
            </a:endParaRPr>
          </a:p>
          <a:p>
            <a:pPr eaLnBrk="0" hangingPunct="0">
              <a:lnSpc>
                <a:spcPct val="60000"/>
              </a:lnSpc>
              <a:spcBef>
                <a:spcPct val="10000"/>
              </a:spcBef>
            </a:pPr>
            <a:endParaRPr kumimoji="1" lang="en-US" altLang="ko-KR" sz="1800" b="1" i="1">
              <a:solidFill>
                <a:schemeClr val="tx2"/>
              </a:solidFill>
              <a:latin typeface="Arial" pitchFamily="34" charset="0"/>
              <a:ea typeface="돋움" pitchFamily="34" charset="-127"/>
            </a:endParaRPr>
          </a:p>
          <a:p>
            <a:pPr eaLnBrk="0" hangingPunct="0">
              <a:spcBef>
                <a:spcPct val="10000"/>
              </a:spcBef>
            </a:pPr>
            <a:r>
              <a:rPr kumimoji="1" lang="en-US" altLang="ko-KR" sz="1600" b="1" i="1">
                <a:solidFill>
                  <a:schemeClr val="tx2"/>
                </a:solidFill>
                <a:latin typeface="Arial" pitchFamily="34" charset="0"/>
                <a:ea typeface="돋움" pitchFamily="34" charset="-127"/>
              </a:rPr>
              <a:t>Vestibulocerebellum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lstStyle/>
          <a:p>
            <a:pPr algn="ctr" eaLnBrk="1" hangingPunct="1"/>
            <a:r>
              <a:rPr lang="en-US" sz="4000"/>
              <a:t>VERTICAL / LONGITUDINAL DIVISION</a:t>
            </a:r>
          </a:p>
        </p:txBody>
      </p:sp>
      <p:graphicFrame>
        <p:nvGraphicFramePr>
          <p:cNvPr id="1026" name="Object 3"/>
          <p:cNvGraphicFramePr>
            <a:graphicFrameLocks noGrp="1" noChangeAspect="1"/>
          </p:cNvGraphicFramePr>
          <p:nvPr>
            <p:ph idx="1"/>
          </p:nvPr>
        </p:nvGraphicFramePr>
        <p:xfrm>
          <a:off x="304800" y="1752600"/>
          <a:ext cx="8839200" cy="5105400"/>
        </p:xfrm>
        <a:graphic>
          <a:graphicData uri="http://schemas.openxmlformats.org/presentationml/2006/ole">
            <mc:AlternateContent xmlns:mc="http://schemas.openxmlformats.org/markup-compatibility/2006">
              <mc:Choice xmlns:v="urn:schemas-microsoft-com:vml" Requires="v">
                <p:oleObj spid="_x0000_s1026" name="Document" r:id="rId2" imgW="5629656" imgH="1508455" progId="Word.Document.8">
                  <p:embed/>
                </p:oleObj>
              </mc:Choice>
              <mc:Fallback>
                <p:oleObj name="Document" r:id="rId2" imgW="5629656" imgH="1508455"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839200"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pPr marL="742950" indent="-742950" algn="ctr" eaLnBrk="1" hangingPunct="1"/>
            <a:r>
              <a:rPr lang="en-US" sz="4400"/>
              <a:t>MIDSAGITTAL SECTION OF THE VERMIS</a:t>
            </a:r>
          </a:p>
        </p:txBody>
      </p:sp>
      <p:graphicFrame>
        <p:nvGraphicFramePr>
          <p:cNvPr id="4098" name="Object 3"/>
          <p:cNvGraphicFramePr>
            <a:graphicFrameLocks noGrp="1" noChangeAspect="1"/>
          </p:cNvGraphicFramePr>
          <p:nvPr>
            <p:ph idx="1"/>
          </p:nvPr>
        </p:nvGraphicFramePr>
        <p:xfrm>
          <a:off x="0" y="990600"/>
          <a:ext cx="9144000" cy="6096000"/>
        </p:xfrm>
        <a:graphic>
          <a:graphicData uri="http://schemas.openxmlformats.org/presentationml/2006/ole">
            <mc:AlternateContent xmlns:mc="http://schemas.openxmlformats.org/markup-compatibility/2006">
              <mc:Choice xmlns:v="urn:schemas-microsoft-com:vml" Requires="v">
                <p:oleObj spid="_x0000_s2050" name="Document" r:id="rId2" imgW="5629656" imgH="2107082" progId="Word.Document.8">
                  <p:embed/>
                </p:oleObj>
              </mc:Choice>
              <mc:Fallback>
                <p:oleObj name="Document" r:id="rId2" imgW="5629656" imgH="2107082" progId="Word.Document.8">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609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sz="4800"/>
              <a:t>ARCHICEREBELLUM</a:t>
            </a:r>
          </a:p>
        </p:txBody>
      </p:sp>
      <p:sp>
        <p:nvSpPr>
          <p:cNvPr id="21507" name="Rectangle 3"/>
          <p:cNvSpPr>
            <a:spLocks noGrp="1" noChangeArrowheads="1"/>
          </p:cNvSpPr>
          <p:nvPr>
            <p:ph type="body" idx="1"/>
          </p:nvPr>
        </p:nvSpPr>
        <p:spPr/>
        <p:txBody>
          <a:bodyPr/>
          <a:lstStyle/>
          <a:p>
            <a:pPr eaLnBrk="1" hangingPunct="1"/>
            <a:r>
              <a:rPr lang="en-US" sz="4000" b="1"/>
              <a:t>Oldest part</a:t>
            </a:r>
          </a:p>
          <a:p>
            <a:pPr eaLnBrk="1" hangingPunct="1"/>
            <a:r>
              <a:rPr lang="en-US" sz="4000" b="1" i="1">
                <a:solidFill>
                  <a:srgbClr val="FF0000"/>
                </a:solidFill>
              </a:rPr>
              <a:t>Flocculonodular Lobe</a:t>
            </a:r>
          </a:p>
          <a:p>
            <a:pPr eaLnBrk="1" hangingPunct="1"/>
            <a:r>
              <a:rPr lang="en-US" sz="4000" b="1"/>
              <a:t>Lobule X of vermis</a:t>
            </a:r>
          </a:p>
          <a:p>
            <a:pPr eaLnBrk="1" hangingPunct="1"/>
            <a:r>
              <a:rPr lang="en-US" sz="4000" b="1"/>
              <a:t>Functions for </a:t>
            </a:r>
            <a:r>
              <a:rPr lang="en-US" sz="4000" b="1" i="1" u="sng">
                <a:solidFill>
                  <a:srgbClr val="FF0000"/>
                </a:solidFill>
              </a:rPr>
              <a:t>EQUILIBRIUM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sz="4800"/>
              <a:t>PALEOCEREBELLUM</a:t>
            </a:r>
          </a:p>
        </p:txBody>
      </p:sp>
      <p:sp>
        <p:nvSpPr>
          <p:cNvPr id="22531" name="Rectangle 3"/>
          <p:cNvSpPr>
            <a:spLocks noGrp="1" noChangeArrowheads="1"/>
          </p:cNvSpPr>
          <p:nvPr>
            <p:ph type="body" idx="1"/>
          </p:nvPr>
        </p:nvSpPr>
        <p:spPr/>
        <p:txBody>
          <a:bodyPr/>
          <a:lstStyle/>
          <a:p>
            <a:pPr eaLnBrk="1" hangingPunct="1"/>
            <a:r>
              <a:rPr lang="en-US" sz="4000" b="1"/>
              <a:t>Anterior Lobe</a:t>
            </a:r>
          </a:p>
          <a:p>
            <a:pPr eaLnBrk="1" hangingPunct="1"/>
            <a:r>
              <a:rPr lang="en-US" sz="4000" b="1"/>
              <a:t>Lobule I – V of vermis</a:t>
            </a:r>
          </a:p>
          <a:p>
            <a:pPr eaLnBrk="1" hangingPunct="1"/>
            <a:r>
              <a:rPr lang="en-US" sz="4000" b="1"/>
              <a:t>Function for </a:t>
            </a:r>
            <a:r>
              <a:rPr lang="en-US" sz="4000" b="1" i="1" u="sng">
                <a:solidFill>
                  <a:srgbClr val="FF0000"/>
                </a:solidFill>
              </a:rPr>
              <a:t>PROPULSIVE, STEREOTYPE MOVEMENTS</a:t>
            </a:r>
            <a:r>
              <a:rPr lang="en-US" sz="4000" b="1" i="1">
                <a:solidFill>
                  <a:srgbClr val="FF0000"/>
                </a:solidFill>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sz="4800"/>
              <a:t>NEOCEREBELLUM</a:t>
            </a:r>
          </a:p>
        </p:txBody>
      </p:sp>
      <p:sp>
        <p:nvSpPr>
          <p:cNvPr id="23555" name="Rectangle 3"/>
          <p:cNvSpPr>
            <a:spLocks noGrp="1" noChangeArrowheads="1"/>
          </p:cNvSpPr>
          <p:nvPr>
            <p:ph type="body" idx="1"/>
          </p:nvPr>
        </p:nvSpPr>
        <p:spPr/>
        <p:txBody>
          <a:bodyPr/>
          <a:lstStyle/>
          <a:p>
            <a:pPr eaLnBrk="1" hangingPunct="1"/>
            <a:r>
              <a:rPr lang="en-US" sz="3600" b="1"/>
              <a:t>Most recent part</a:t>
            </a:r>
          </a:p>
          <a:p>
            <a:pPr eaLnBrk="1" hangingPunct="1"/>
            <a:r>
              <a:rPr lang="en-US" sz="3600" b="1"/>
              <a:t>Posterior Lobe</a:t>
            </a:r>
          </a:p>
          <a:p>
            <a:pPr eaLnBrk="1" hangingPunct="1"/>
            <a:r>
              <a:rPr lang="en-US" sz="3600" b="1"/>
              <a:t>Lobule VI – IX of Vermis</a:t>
            </a:r>
          </a:p>
          <a:p>
            <a:pPr eaLnBrk="1" hangingPunct="1"/>
            <a:r>
              <a:rPr lang="en-US" sz="3600" b="1"/>
              <a:t>Functions for </a:t>
            </a:r>
            <a:r>
              <a:rPr lang="en-US" sz="3600" b="1" i="1" u="sng">
                <a:solidFill>
                  <a:srgbClr val="FF0000"/>
                </a:solidFill>
              </a:rPr>
              <a:t>COORDINATION OF SKILLED VOLUNTARY MOVEMENTS, CONTROL OF EQUILIBRIUM AND MUSCLE TONE</a:t>
            </a:r>
            <a:r>
              <a:rPr lang="en-US" sz="3600" b="1"/>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V sys"/>
          <p:cNvPicPr>
            <a:picLocks noChangeAspect="1" noChangeArrowheads="1"/>
          </p:cNvPicPr>
          <p:nvPr/>
        </p:nvPicPr>
        <p:blipFill>
          <a:blip r:embed="rId3"/>
          <a:srcRect/>
          <a:stretch>
            <a:fillRect/>
          </a:stretch>
        </p:blipFill>
        <p:spPr bwMode="auto">
          <a:xfrm>
            <a:off x="1403350" y="836613"/>
            <a:ext cx="6535738" cy="509746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04800"/>
            <a:ext cx="7543800" cy="1295400"/>
          </a:xfrm>
        </p:spPr>
        <p:txBody>
          <a:bodyPr>
            <a:normAutofit fontScale="90000"/>
          </a:bodyPr>
          <a:lstStyle/>
          <a:p>
            <a:pPr algn="ctr" eaLnBrk="1" hangingPunct="1"/>
            <a:r>
              <a:rPr lang="en-US" sz="4800"/>
              <a:t>CONNECTIONS OF THE CEREBELLUM</a:t>
            </a:r>
          </a:p>
        </p:txBody>
      </p:sp>
      <p:sp>
        <p:nvSpPr>
          <p:cNvPr id="30723" name="Rectangle 3"/>
          <p:cNvSpPr>
            <a:spLocks noGrp="1" noChangeArrowheads="1"/>
          </p:cNvSpPr>
          <p:nvPr>
            <p:ph type="body" idx="1"/>
          </p:nvPr>
        </p:nvSpPr>
        <p:spPr>
          <a:xfrm>
            <a:off x="152400" y="1676400"/>
            <a:ext cx="8763000" cy="4454525"/>
          </a:xfrm>
        </p:spPr>
        <p:txBody>
          <a:bodyPr>
            <a:normAutofit lnSpcReduction="10000"/>
          </a:bodyPr>
          <a:lstStyle/>
          <a:p>
            <a:pPr eaLnBrk="1" hangingPunct="1"/>
            <a:r>
              <a:rPr lang="en-US" sz="4400" b="1"/>
              <a:t>1. Tectocerebellar tract</a:t>
            </a:r>
          </a:p>
          <a:p>
            <a:pPr eaLnBrk="1" hangingPunct="1"/>
            <a:r>
              <a:rPr lang="en-US" sz="4400" b="1"/>
              <a:t>2. Olivocerebellar tract</a:t>
            </a:r>
          </a:p>
          <a:p>
            <a:pPr eaLnBrk="1" hangingPunct="1"/>
            <a:r>
              <a:rPr lang="en-US" sz="4400" b="1"/>
              <a:t>3. Vestibulocerebellar tract</a:t>
            </a:r>
          </a:p>
          <a:p>
            <a:pPr eaLnBrk="1" hangingPunct="1"/>
            <a:r>
              <a:rPr lang="en-US" sz="4400" b="1"/>
              <a:t>4. Cuneocerebellar tract</a:t>
            </a:r>
          </a:p>
          <a:p>
            <a:pPr eaLnBrk="1" hangingPunct="1"/>
            <a:r>
              <a:rPr lang="en-US" sz="4400" b="1"/>
              <a:t>5. Dorsal spinocerebellar tract</a:t>
            </a:r>
          </a:p>
          <a:p>
            <a:pPr eaLnBrk="1" hangingPunct="1"/>
            <a:r>
              <a:rPr lang="en-US" sz="4400" b="1"/>
              <a:t>6. Cerebellar Peduncles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Damage to the cerebellum</a:t>
            </a:r>
            <a:endParaRPr lang="en-US"/>
          </a:p>
        </p:txBody>
      </p:sp>
      <p:sp>
        <p:nvSpPr>
          <p:cNvPr id="18435" name="Rectangle 3"/>
          <p:cNvSpPr>
            <a:spLocks noGrp="1" noChangeArrowheads="1"/>
          </p:cNvSpPr>
          <p:nvPr>
            <p:ph type="body" idx="1"/>
          </p:nvPr>
        </p:nvSpPr>
        <p:spPr/>
        <p:txBody>
          <a:bodyPr/>
          <a:lstStyle/>
          <a:p>
            <a:r>
              <a:rPr lang="en-GB"/>
              <a:t>Causes a lack of co-ordination:</a:t>
            </a:r>
          </a:p>
          <a:p>
            <a:pPr lvl="1"/>
            <a:r>
              <a:rPr lang="en-GB"/>
              <a:t>Speaking</a:t>
            </a:r>
          </a:p>
          <a:p>
            <a:pPr lvl="1"/>
            <a:r>
              <a:rPr lang="en-GB"/>
              <a:t>Walking</a:t>
            </a:r>
          </a:p>
          <a:p>
            <a:pPr lvl="1"/>
            <a:r>
              <a:rPr lang="en-GB"/>
              <a:t>Tremour</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t>Cerebellar Stroke</a:t>
            </a:r>
            <a:endParaRPr lang="en-US"/>
          </a:p>
        </p:txBody>
      </p:sp>
      <p:sp>
        <p:nvSpPr>
          <p:cNvPr id="19459" name="Rectangle 3"/>
          <p:cNvSpPr>
            <a:spLocks noGrp="1" noChangeArrowheads="1"/>
          </p:cNvSpPr>
          <p:nvPr>
            <p:ph type="body" idx="1"/>
          </p:nvPr>
        </p:nvSpPr>
        <p:spPr/>
        <p:txBody>
          <a:bodyPr/>
          <a:lstStyle/>
          <a:p>
            <a:r>
              <a:rPr lang="en-GB"/>
              <a:t>Dizziness, vomiting</a:t>
            </a:r>
          </a:p>
          <a:p>
            <a:r>
              <a:rPr lang="en-GB"/>
              <a:t>Unsteady so that walking is impossible</a:t>
            </a:r>
          </a:p>
          <a:p>
            <a:r>
              <a:rPr lang="en-GB"/>
              <a:t>Power, tone and reflexes normal </a:t>
            </a:r>
          </a:p>
          <a:p>
            <a:endParaRPr lang="en-GB"/>
          </a:p>
          <a:p>
            <a:r>
              <a:rPr lang="en-GB"/>
              <a:t>Area of blood in the cerebellum would show on a CT scan </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Dr.Caldwell Jobu\Desktop\Cerebellum - Wikipedia, the free encyclopedia.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sz="4000">
                <a:latin typeface="Helvetica" charset="0"/>
              </a:rPr>
              <a:t>Cerebellar Cognitive Affective Disorder</a:t>
            </a:r>
          </a:p>
        </p:txBody>
      </p:sp>
      <p:sp>
        <p:nvSpPr>
          <p:cNvPr id="64515" name="Rectangle 3"/>
          <p:cNvSpPr>
            <a:spLocks noGrp="1" noChangeArrowheads="1"/>
          </p:cNvSpPr>
          <p:nvPr>
            <p:ph type="body" idx="1"/>
          </p:nvPr>
        </p:nvSpPr>
        <p:spPr/>
        <p:txBody>
          <a:bodyPr/>
          <a:lstStyle/>
          <a:p>
            <a:pPr>
              <a:lnSpc>
                <a:spcPct val="90000"/>
              </a:lnSpc>
            </a:pPr>
            <a:r>
              <a:rPr lang="en-US" sz="2800">
                <a:latin typeface="Helvetica" charset="0"/>
              </a:rPr>
              <a:t>Lesions of the </a:t>
            </a:r>
            <a:r>
              <a:rPr lang="en-US" sz="2800">
                <a:solidFill>
                  <a:srgbClr val="ED181E"/>
                </a:solidFill>
                <a:latin typeface="Helvetica" charset="0"/>
              </a:rPr>
              <a:t>posterior cortex</a:t>
            </a:r>
            <a:r>
              <a:rPr lang="en-US" sz="2800">
                <a:latin typeface="Helvetica" charset="0"/>
              </a:rPr>
              <a:t> and </a:t>
            </a:r>
            <a:r>
              <a:rPr lang="en-US" sz="2800">
                <a:solidFill>
                  <a:srgbClr val="ED181E"/>
                </a:solidFill>
                <a:latin typeface="Helvetica" charset="0"/>
              </a:rPr>
              <a:t>vermis</a:t>
            </a:r>
          </a:p>
          <a:p>
            <a:pPr>
              <a:lnSpc>
                <a:spcPct val="90000"/>
              </a:lnSpc>
            </a:pPr>
            <a:r>
              <a:rPr lang="en-US" sz="2800">
                <a:latin typeface="Helvetica" charset="0"/>
              </a:rPr>
              <a:t>Impairment of executive functions</a:t>
            </a:r>
          </a:p>
          <a:p>
            <a:pPr lvl="1">
              <a:lnSpc>
                <a:spcPct val="90000"/>
              </a:lnSpc>
            </a:pPr>
            <a:r>
              <a:rPr lang="en-US" sz="2400">
                <a:latin typeface="Helvetica" charset="0"/>
              </a:rPr>
              <a:t>Planning, verbal fluency, abstract reasoning</a:t>
            </a:r>
          </a:p>
          <a:p>
            <a:pPr>
              <a:lnSpc>
                <a:spcPct val="90000"/>
              </a:lnSpc>
            </a:pPr>
            <a:r>
              <a:rPr lang="en-US" sz="2800">
                <a:latin typeface="Helvetica" charset="0"/>
              </a:rPr>
              <a:t>Difficulties with spatial cognition</a:t>
            </a:r>
          </a:p>
          <a:p>
            <a:pPr lvl="1">
              <a:lnSpc>
                <a:spcPct val="90000"/>
              </a:lnSpc>
            </a:pPr>
            <a:r>
              <a:rPr lang="en-US" sz="2400">
                <a:latin typeface="Helvetica" charset="0"/>
              </a:rPr>
              <a:t>Visuo-spatial organization, visual memory</a:t>
            </a:r>
          </a:p>
          <a:p>
            <a:pPr>
              <a:lnSpc>
                <a:spcPct val="90000"/>
              </a:lnSpc>
            </a:pPr>
            <a:r>
              <a:rPr lang="en-US" sz="2800">
                <a:latin typeface="Helvetica" charset="0"/>
              </a:rPr>
              <a:t>Personality changes</a:t>
            </a:r>
          </a:p>
          <a:p>
            <a:pPr lvl="1">
              <a:lnSpc>
                <a:spcPct val="90000"/>
              </a:lnSpc>
            </a:pPr>
            <a:r>
              <a:rPr lang="en-US" sz="2400">
                <a:latin typeface="Helvetica" charset="0"/>
              </a:rPr>
              <a:t>Blunting of affect, inappropriate behaviors</a:t>
            </a:r>
          </a:p>
          <a:p>
            <a:pPr>
              <a:lnSpc>
                <a:spcPct val="90000"/>
              </a:lnSpc>
            </a:pPr>
            <a:r>
              <a:rPr lang="en-US" sz="2800">
                <a:latin typeface="Helvetica" charset="0"/>
              </a:rPr>
              <a:t>Language disorders</a:t>
            </a:r>
          </a:p>
          <a:p>
            <a:pPr lvl="1">
              <a:lnSpc>
                <a:spcPct val="90000"/>
              </a:lnSpc>
            </a:pPr>
            <a:r>
              <a:rPr lang="en-US" sz="2400">
                <a:latin typeface="Helvetica" charset="0"/>
              </a:rPr>
              <a:t>Agrammatism</a:t>
            </a:r>
          </a:p>
          <a:p>
            <a:pPr>
              <a:lnSpc>
                <a:spcPct val="90000"/>
              </a:lnSpc>
            </a:pPr>
            <a:endParaRPr lang="en-US" sz="2800">
              <a:latin typeface="Helvetica" charset="0"/>
            </a:endParaRPr>
          </a:p>
          <a:p>
            <a:pPr lvl="1">
              <a:lnSpc>
                <a:spcPct val="90000"/>
              </a:lnSpc>
            </a:pPr>
            <a:endParaRPr lang="en-US" sz="2400">
              <a:latin typeface="Helvetica" charset="0"/>
            </a:endParaRPr>
          </a:p>
          <a:p>
            <a:pPr>
              <a:lnSpc>
                <a:spcPct val="90000"/>
              </a:lnSpc>
              <a:buFontTx/>
              <a:buNone/>
            </a:pPr>
            <a:endParaRPr lang="en-US" sz="2800">
              <a:latin typeface="Helvetic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8914" name="Picture 2" descr="E:\brainv0.gif"/>
          <p:cNvPicPr>
            <a:picLocks noGrp="1" noChangeAspect="1" noChangeArrowheads="1"/>
          </p:cNvPicPr>
          <p:nvPr>
            <p:ph idx="1"/>
          </p:nvPr>
        </p:nvPicPr>
        <p:blipFill>
          <a:blip r:embed="rId2"/>
          <a:srcRect/>
          <a:stretch>
            <a:fillRect/>
          </a:stretch>
        </p:blipFill>
        <p:spPr bwMode="auto">
          <a:xfrm>
            <a:off x="921010" y="178384"/>
            <a:ext cx="8310482" cy="667961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The third ventricle</a:t>
            </a:r>
          </a:p>
        </p:txBody>
      </p:sp>
      <p:sp>
        <p:nvSpPr>
          <p:cNvPr id="7171" name="Rectangle 3"/>
          <p:cNvSpPr>
            <a:spLocks noGrp="1" noChangeArrowheads="1"/>
          </p:cNvSpPr>
          <p:nvPr>
            <p:ph type="body" idx="1"/>
          </p:nvPr>
        </p:nvSpPr>
        <p:spPr/>
        <p:txBody>
          <a:bodyPr/>
          <a:lstStyle/>
          <a:p>
            <a:r>
              <a:rPr lang="en-US"/>
              <a:t>A cavity situated below the lateral ventricles and between the two parts of the thalamus</a:t>
            </a:r>
          </a:p>
          <a:p>
            <a:r>
              <a:rPr lang="en-US"/>
              <a:t>Communicates with the fourth ventricle by a canal called cerebral aqueduct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fourth ventricle</a:t>
            </a:r>
          </a:p>
        </p:txBody>
      </p:sp>
      <p:sp>
        <p:nvSpPr>
          <p:cNvPr id="3" name="Content Placeholder 2"/>
          <p:cNvSpPr>
            <a:spLocks noGrp="1"/>
          </p:cNvSpPr>
          <p:nvPr>
            <p:ph idx="1"/>
          </p:nvPr>
        </p:nvSpPr>
        <p:spPr/>
        <p:txBody>
          <a:bodyPr>
            <a:normAutofit/>
          </a:bodyPr>
          <a:lstStyle/>
          <a:p>
            <a:r>
              <a:rPr lang="en-GB" sz="2800" dirty="0"/>
              <a:t>The fourth ventricle has a characteristic diamond shape in cross-sections of the human brain. It is located within the </a:t>
            </a:r>
            <a:r>
              <a:rPr lang="en-GB" sz="2800" dirty="0" err="1">
                <a:solidFill>
                  <a:schemeClr val="accent6">
                    <a:lumMod val="75000"/>
                  </a:schemeClr>
                </a:solidFill>
              </a:rPr>
              <a:t>pons</a:t>
            </a:r>
            <a:r>
              <a:rPr lang="en-GB" sz="2800" dirty="0"/>
              <a:t> or in the upper part of the </a:t>
            </a:r>
            <a:r>
              <a:rPr lang="en-GB" sz="2800" dirty="0">
                <a:solidFill>
                  <a:schemeClr val="accent6">
                    <a:lumMod val="75000"/>
                  </a:schemeClr>
                </a:solidFill>
              </a:rPr>
              <a:t>medulla</a:t>
            </a:r>
            <a:r>
              <a:rPr lang="en-GB" sz="2800" dirty="0"/>
              <a:t>. </a:t>
            </a:r>
          </a:p>
          <a:p>
            <a:r>
              <a:rPr lang="en-GB" sz="2800" dirty="0"/>
              <a:t>CSF entering the fourth ventricle through the cerebral aqueduct can exit to the </a:t>
            </a:r>
            <a:r>
              <a:rPr lang="en-GB" sz="2800" dirty="0">
                <a:solidFill>
                  <a:schemeClr val="accent6">
                    <a:lumMod val="75000"/>
                  </a:schemeClr>
                </a:solidFill>
              </a:rPr>
              <a:t>subarachnoid space </a:t>
            </a:r>
            <a:r>
              <a:rPr lang="en-GB" sz="2800" dirty="0"/>
              <a:t>of the spinal cord through two lateral </a:t>
            </a:r>
            <a:r>
              <a:rPr lang="en-GB" sz="2800" dirty="0">
                <a:solidFill>
                  <a:schemeClr val="accent6">
                    <a:lumMod val="75000"/>
                  </a:schemeClr>
                </a:solidFill>
              </a:rPr>
              <a:t>foramina of </a:t>
            </a:r>
            <a:r>
              <a:rPr lang="en-GB" sz="2800" dirty="0" err="1">
                <a:solidFill>
                  <a:schemeClr val="accent6">
                    <a:lumMod val="75000"/>
                  </a:schemeClr>
                </a:solidFill>
              </a:rPr>
              <a:t>Luschka</a:t>
            </a:r>
            <a:r>
              <a:rPr lang="en-GB" sz="2800" dirty="0"/>
              <a:t> (singular: </a:t>
            </a:r>
            <a:r>
              <a:rPr lang="en-GB" sz="2800" i="1" dirty="0"/>
              <a:t>foramen of </a:t>
            </a:r>
            <a:r>
              <a:rPr lang="en-GB" sz="2800" i="1" dirty="0" err="1"/>
              <a:t>Luschka</a:t>
            </a:r>
            <a:r>
              <a:rPr lang="en-GB"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7772400" cy="533400"/>
          </a:xfrm>
        </p:spPr>
        <p:txBody>
          <a:bodyPr>
            <a:normAutofit fontScale="90000"/>
          </a:bodyPr>
          <a:lstStyle/>
          <a:p>
            <a:r>
              <a:rPr lang="en-US" sz="4000"/>
              <a:t>Applied Anatomy</a:t>
            </a:r>
          </a:p>
        </p:txBody>
      </p:sp>
      <p:sp>
        <p:nvSpPr>
          <p:cNvPr id="46083" name="Rectangle 3"/>
          <p:cNvSpPr>
            <a:spLocks noGrp="1" noChangeArrowheads="1"/>
          </p:cNvSpPr>
          <p:nvPr>
            <p:ph type="body" idx="1"/>
          </p:nvPr>
        </p:nvSpPr>
        <p:spPr/>
        <p:txBody>
          <a:bodyPr/>
          <a:lstStyle/>
          <a:p>
            <a:pPr>
              <a:lnSpc>
                <a:spcPct val="90000"/>
              </a:lnSpc>
            </a:pPr>
            <a:r>
              <a:rPr lang="en-US" sz="2400" dirty="0"/>
              <a:t>Hydrocephalus is caused by impaired cerebrospinal fluid (CSF) production, flow or </a:t>
            </a:r>
            <a:r>
              <a:rPr lang="en-US" sz="2400" dirty="0" err="1"/>
              <a:t>reabsorption</a:t>
            </a:r>
            <a:r>
              <a:rPr lang="en-US" sz="2400" dirty="0"/>
              <a:t>.</a:t>
            </a:r>
          </a:p>
          <a:p>
            <a:pPr>
              <a:lnSpc>
                <a:spcPct val="90000"/>
              </a:lnSpc>
            </a:pPr>
            <a:r>
              <a:rPr lang="en-US" sz="2400" dirty="0"/>
              <a:t>The most common cause of hydrocephalus is a flow obstruction, hindering the free passage of cerebrospinal fluid through the ventricular system and subarachnoid space (e.g. </a:t>
            </a:r>
            <a:r>
              <a:rPr lang="en-US" sz="2400" dirty="0" err="1">
                <a:solidFill>
                  <a:srgbClr val="FF0000"/>
                </a:solidFill>
              </a:rPr>
              <a:t>stenosis</a:t>
            </a:r>
            <a:r>
              <a:rPr lang="en-US" sz="2400" dirty="0">
                <a:solidFill>
                  <a:srgbClr val="FF0000"/>
                </a:solidFill>
              </a:rPr>
              <a:t> of the cerebral aqueduct, obstruction of the </a:t>
            </a:r>
            <a:r>
              <a:rPr lang="en-US" sz="2400" dirty="0" err="1">
                <a:solidFill>
                  <a:srgbClr val="FF0000"/>
                </a:solidFill>
              </a:rPr>
              <a:t>interventricular</a:t>
            </a:r>
            <a:r>
              <a:rPr lang="en-US" sz="2400" dirty="0">
                <a:solidFill>
                  <a:srgbClr val="FF0000"/>
                </a:solidFill>
              </a:rPr>
              <a:t> </a:t>
            </a:r>
            <a:r>
              <a:rPr lang="en-US" sz="2400" dirty="0" err="1">
                <a:solidFill>
                  <a:srgbClr val="FF0000"/>
                </a:solidFill>
              </a:rPr>
              <a:t>foraminae</a:t>
            </a:r>
            <a:r>
              <a:rPr lang="en-US" sz="2400" dirty="0">
                <a:solidFill>
                  <a:srgbClr val="FF0000"/>
                </a:solidFill>
              </a:rPr>
              <a:t> - </a:t>
            </a:r>
            <a:r>
              <a:rPr lang="en-US" sz="2400" b="1" dirty="0">
                <a:solidFill>
                  <a:srgbClr val="FF0000"/>
                </a:solidFill>
              </a:rPr>
              <a:t>foramen of </a:t>
            </a:r>
            <a:r>
              <a:rPr lang="en-US" sz="2400" b="1" dirty="0" err="1">
                <a:solidFill>
                  <a:srgbClr val="FF0000"/>
                </a:solidFill>
              </a:rPr>
              <a:t>Monro</a:t>
            </a:r>
            <a:r>
              <a:rPr lang="en-US" sz="2400" dirty="0"/>
              <a:t>). This can be secondary to tumors, hemorrhages, infections or congenital </a:t>
            </a:r>
            <a:r>
              <a:rPr lang="en-US" sz="2400" dirty="0" err="1"/>
              <a:t>malfomations</a:t>
            </a:r>
            <a:r>
              <a:rPr lang="en-US" sz="2400" dirty="0"/>
              <a:t>. It can also be caused by overproduction of cerebrospinal fluid (relative obstruction).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1566</Words>
  <Application>Microsoft Office PowerPoint</Application>
  <PresentationFormat>On-screen Show (4:3)</PresentationFormat>
  <Paragraphs>238</Paragraphs>
  <Slides>54</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0" baseType="lpstr">
      <vt:lpstr>Arial</vt:lpstr>
      <vt:lpstr>Calibri</vt:lpstr>
      <vt:lpstr>Helvetica</vt:lpstr>
      <vt:lpstr>Wingdings</vt:lpstr>
      <vt:lpstr>Office Theme</vt:lpstr>
      <vt:lpstr>Document</vt:lpstr>
      <vt:lpstr>Ventricles of the Brain</vt:lpstr>
      <vt:lpstr>VENTRICULAR SYSTEM</vt:lpstr>
      <vt:lpstr>The lateral ventricles</vt:lpstr>
      <vt:lpstr>PowerPoint Presentation</vt:lpstr>
      <vt:lpstr>PowerPoint Presentation</vt:lpstr>
      <vt:lpstr>PowerPoint Presentation</vt:lpstr>
      <vt:lpstr>The third ventricle</vt:lpstr>
      <vt:lpstr>The fourth ventricle</vt:lpstr>
      <vt:lpstr>Applied Anatomy</vt:lpstr>
      <vt:lpstr>CEREBROSPINAL FLUID</vt:lpstr>
      <vt:lpstr> </vt:lpstr>
      <vt:lpstr>The choroid plexus</vt:lpstr>
      <vt:lpstr>PowerPoint Presentation</vt:lpstr>
      <vt:lpstr>PowerPoint Presentation</vt:lpstr>
      <vt:lpstr>PowerPoint Presentation</vt:lpstr>
      <vt:lpstr>PowerPoint Presentation</vt:lpstr>
      <vt:lpstr>Specimen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Position</vt:lpstr>
      <vt:lpstr>Lobs </vt:lpstr>
      <vt:lpstr>External features </vt:lpstr>
      <vt:lpstr> Lobs</vt:lpstr>
      <vt:lpstr>Internal structures </vt:lpstr>
      <vt:lpstr>Internal structures</vt:lpstr>
      <vt:lpstr>PowerPoint Presentation</vt:lpstr>
      <vt:lpstr>Cerebellar Anatomy</vt:lpstr>
      <vt:lpstr>PowerPoint Presentation</vt:lpstr>
      <vt:lpstr>The Cerebellum </vt:lpstr>
      <vt:lpstr>FUNCTIONAL DIVISIONS </vt:lpstr>
      <vt:lpstr>FUNCTIONAL DIVISIONS</vt:lpstr>
      <vt:lpstr>Three functional divisions</vt:lpstr>
      <vt:lpstr>PowerPoint Presentation</vt:lpstr>
      <vt:lpstr>VERTICAL / LONGITUDINAL DIVISION</vt:lpstr>
      <vt:lpstr>MIDSAGITTAL SECTION OF THE VERMIS</vt:lpstr>
      <vt:lpstr>ARCHICEREBELLUM</vt:lpstr>
      <vt:lpstr>PALEOCEREBELLUM</vt:lpstr>
      <vt:lpstr>NEOCEREBELLUM</vt:lpstr>
      <vt:lpstr>CONNECTIONS OF THE CEREBELLUM</vt:lpstr>
      <vt:lpstr>Damage to the cerebellum</vt:lpstr>
      <vt:lpstr>Cerebellar Stroke</vt:lpstr>
      <vt:lpstr>PowerPoint Presentation</vt:lpstr>
      <vt:lpstr>Cerebellar Cognitive Affective Disorder</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Ventricles of the Brain</dc:title>
  <dc:creator>Dr.Caldwell Jobu</dc:creator>
  <cp:lastModifiedBy>AJAYAN T</cp:lastModifiedBy>
  <cp:revision>46</cp:revision>
  <dcterms:created xsi:type="dcterms:W3CDTF">2011-01-08T15:51:40Z</dcterms:created>
  <dcterms:modified xsi:type="dcterms:W3CDTF">2021-03-06T09:40:56Z</dcterms:modified>
</cp:coreProperties>
</file>